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5143500" type="screen16x9"/>
  <p:notesSz cx="6858000" cy="9144000"/>
  <p:embeddedFontLst>
    <p:embeddedFont>
      <p:font typeface="Roboto" panose="020B0604020202020204" charset="0"/>
      <p:regular r:id="rId37"/>
      <p:bold r:id="rId38"/>
      <p:italic r:id="rId39"/>
      <p:boldItalic r:id="rId4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126" y="53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3.fntdata"/><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font" Target="fonts/font1.fntdata"/><Relationship Id="rId40"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font" Target="fonts/font2.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28c19354c5d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 name="Google Shape;178;g28c19354c5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28b6fb1e1a6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28b6fb1e1a6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28c19354c5d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28c19354c5d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g28c19354c5d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3" name="Google Shape;213;g28c19354c5d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g28c19354c5d_0_1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8" name="Google Shape;228;g28c19354c5d_0_1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g28b6fb1e1a6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0" name="Google Shape;240;g28b6fb1e1a6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g28b6fb1e1a6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2" name="Google Shape;252;g28b6fb1e1a6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g28c19354c5d_0_7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6" name="Google Shape;266;g28c19354c5d_0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g28c19354c5d_0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0" name="Google Shape;280;g28c19354c5d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Google Shape;295;g28c19354c5d_0_21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6" name="Google Shape;296;g28c19354c5d_0_2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8a99499f45_0_62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8a99499f45_0_6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g28c19354c5d_0_2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7" name="Google Shape;307;g28c19354c5d_0_2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Google Shape;317;g28c19354c5d_0_2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8" name="Google Shape;318;g28c19354c5d_0_2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Google Shape;329;g28c19354c5d_0_32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0" name="Google Shape;330;g28c19354c5d_0_3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Google Shape;340;g28c19354c5d_0_3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1" name="Google Shape;341;g28c19354c5d_0_3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Google Shape;351;g28c19354c5d_0_3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2" name="Google Shape;352;g28c19354c5d_0_3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0"/>
        <p:cNvGrpSpPr/>
        <p:nvPr/>
      </p:nvGrpSpPr>
      <p:grpSpPr>
        <a:xfrm>
          <a:off x="0" y="0"/>
          <a:ext cx="0" cy="0"/>
          <a:chOff x="0" y="0"/>
          <a:chExt cx="0" cy="0"/>
        </a:xfrm>
      </p:grpSpPr>
      <p:sp>
        <p:nvSpPr>
          <p:cNvPr id="361" name="Google Shape;361;g28c19354c5d_0_3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2" name="Google Shape;362;g28c19354c5d_0_3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Google Shape;372;g28c19354c5d_0_4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3" name="Google Shape;373;g28c19354c5d_0_4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2"/>
        <p:cNvGrpSpPr/>
        <p:nvPr/>
      </p:nvGrpSpPr>
      <p:grpSpPr>
        <a:xfrm>
          <a:off x="0" y="0"/>
          <a:ext cx="0" cy="0"/>
          <a:chOff x="0" y="0"/>
          <a:chExt cx="0" cy="0"/>
        </a:xfrm>
      </p:grpSpPr>
      <p:sp>
        <p:nvSpPr>
          <p:cNvPr id="383" name="Google Shape;383;g28c19354c5d_0_4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4" name="Google Shape;384;g28c19354c5d_0_4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2"/>
        <p:cNvGrpSpPr/>
        <p:nvPr/>
      </p:nvGrpSpPr>
      <p:grpSpPr>
        <a:xfrm>
          <a:off x="0" y="0"/>
          <a:ext cx="0" cy="0"/>
          <a:chOff x="0" y="0"/>
          <a:chExt cx="0" cy="0"/>
        </a:xfrm>
      </p:grpSpPr>
      <p:sp>
        <p:nvSpPr>
          <p:cNvPr id="393" name="Google Shape;393;g28c19354c5d_0_4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4" name="Google Shape;394;g28c19354c5d_0_4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3"/>
        <p:cNvGrpSpPr/>
        <p:nvPr/>
      </p:nvGrpSpPr>
      <p:grpSpPr>
        <a:xfrm>
          <a:off x="0" y="0"/>
          <a:ext cx="0" cy="0"/>
          <a:chOff x="0" y="0"/>
          <a:chExt cx="0" cy="0"/>
        </a:xfrm>
      </p:grpSpPr>
      <p:sp>
        <p:nvSpPr>
          <p:cNvPr id="404" name="Google Shape;404;g28c19354c5d_0_4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5" name="Google Shape;405;g28c19354c5d_0_4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8b6fb1e1a6_0_6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8b6fb1e1a6_0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Google Shape;415;g28c19354c5d_0_4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6" name="Google Shape;416;g28c19354c5d_0_4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5"/>
        <p:cNvGrpSpPr/>
        <p:nvPr/>
      </p:nvGrpSpPr>
      <p:grpSpPr>
        <a:xfrm>
          <a:off x="0" y="0"/>
          <a:ext cx="0" cy="0"/>
          <a:chOff x="0" y="0"/>
          <a:chExt cx="0" cy="0"/>
        </a:xfrm>
      </p:grpSpPr>
      <p:sp>
        <p:nvSpPr>
          <p:cNvPr id="426" name="Google Shape;426;g28c19354c5d_0_4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7" name="Google Shape;427;g28c19354c5d_0_4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5"/>
        <p:cNvGrpSpPr/>
        <p:nvPr/>
      </p:nvGrpSpPr>
      <p:grpSpPr>
        <a:xfrm>
          <a:off x="0" y="0"/>
          <a:ext cx="0" cy="0"/>
          <a:chOff x="0" y="0"/>
          <a:chExt cx="0" cy="0"/>
        </a:xfrm>
      </p:grpSpPr>
      <p:sp>
        <p:nvSpPr>
          <p:cNvPr id="436" name="Google Shape;436;g28c19354c5d_0_5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7" name="Google Shape;437;g28c19354c5d_0_5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6"/>
        <p:cNvGrpSpPr/>
        <p:nvPr/>
      </p:nvGrpSpPr>
      <p:grpSpPr>
        <a:xfrm>
          <a:off x="0" y="0"/>
          <a:ext cx="0" cy="0"/>
          <a:chOff x="0" y="0"/>
          <a:chExt cx="0" cy="0"/>
        </a:xfrm>
      </p:grpSpPr>
      <p:sp>
        <p:nvSpPr>
          <p:cNvPr id="447" name="Google Shape;447;g28c19354c5d_0_5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8" name="Google Shape;448;g28c19354c5d_0_5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7"/>
        <p:cNvGrpSpPr/>
        <p:nvPr/>
      </p:nvGrpSpPr>
      <p:grpSpPr>
        <a:xfrm>
          <a:off x="0" y="0"/>
          <a:ext cx="0" cy="0"/>
          <a:chOff x="0" y="0"/>
          <a:chExt cx="0" cy="0"/>
        </a:xfrm>
      </p:grpSpPr>
      <p:sp>
        <p:nvSpPr>
          <p:cNvPr id="458" name="Google Shape;458;g28c19354c5d_0_53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9" name="Google Shape;459;g28c19354c5d_0_5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28b6fb1e1a6_0_8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28b6fb1e1a6_0_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28b6fb1e1a6_0_9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28b6fb1e1a6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28a99499f45_0_6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28a99499f45_0_6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28b6fb1e1a6_0_10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28b6fb1e1a6_0_1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28c19354c5d_0_4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28c19354c5d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28a99499f45_0_65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28a99499f45_0_6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s"/>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32.xml"/><Relationship Id="rId13" Type="http://schemas.openxmlformats.org/officeDocument/2006/relationships/image" Target="../media/image1.png"/><Relationship Id="rId3" Type="http://schemas.openxmlformats.org/officeDocument/2006/relationships/slide" Target="slide2.xml"/><Relationship Id="rId7" Type="http://schemas.openxmlformats.org/officeDocument/2006/relationships/slide" Target="slide22.xml"/><Relationship Id="rId12" Type="http://schemas.openxmlformats.org/officeDocument/2006/relationships/slide" Target="slide15.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28.xml"/><Relationship Id="rId11" Type="http://schemas.openxmlformats.org/officeDocument/2006/relationships/slide" Target="slide11.xml"/><Relationship Id="rId5" Type="http://schemas.openxmlformats.org/officeDocument/2006/relationships/slide" Target="slide6.xml"/><Relationship Id="rId10" Type="http://schemas.openxmlformats.org/officeDocument/2006/relationships/slide" Target="slide19.xml"/><Relationship Id="rId4" Type="http://schemas.openxmlformats.org/officeDocument/2006/relationships/slide" Target="slide9.xml"/><Relationship Id="rId9" Type="http://schemas.openxmlformats.org/officeDocument/2006/relationships/slide" Target="slide25.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2.jp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4C2F4"/>
        </a:solidFill>
        <a:effectLst/>
      </p:bgPr>
    </p:bg>
    <p:spTree>
      <p:nvGrpSpPr>
        <p:cNvPr id="1" name="Shape 53"/>
        <p:cNvGrpSpPr/>
        <p:nvPr/>
      </p:nvGrpSpPr>
      <p:grpSpPr>
        <a:xfrm>
          <a:off x="0" y="0"/>
          <a:ext cx="0" cy="0"/>
          <a:chOff x="0" y="0"/>
          <a:chExt cx="0" cy="0"/>
        </a:xfrm>
      </p:grpSpPr>
      <p:sp>
        <p:nvSpPr>
          <p:cNvPr id="54" name="Google Shape;54;p13">
            <a:hlinkClick r:id="rId3" action="ppaction://hlinksldjump"/>
          </p:cNvPr>
          <p:cNvSpPr/>
          <p:nvPr/>
        </p:nvSpPr>
        <p:spPr>
          <a:xfrm>
            <a:off x="3474300" y="897300"/>
            <a:ext cx="1984200" cy="442500"/>
          </a:xfrm>
          <a:prstGeom prst="roundRect">
            <a:avLst>
              <a:gd name="adj" fmla="val 50000"/>
            </a:avLst>
          </a:prstGeom>
          <a:solidFill>
            <a:srgbClr val="0944A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s">
                <a:solidFill>
                  <a:srgbClr val="FFFFFF"/>
                </a:solidFill>
              </a:rPr>
              <a:t>     Director General</a:t>
            </a:r>
            <a:endParaRPr>
              <a:solidFill>
                <a:srgbClr val="FFFFFF"/>
              </a:solidFill>
            </a:endParaRPr>
          </a:p>
        </p:txBody>
      </p:sp>
      <p:sp>
        <p:nvSpPr>
          <p:cNvPr id="55" name="Google Shape;55;p13">
            <a:hlinkClick r:id="rId4" action="ppaction://hlinksldjump"/>
          </p:cNvPr>
          <p:cNvSpPr/>
          <p:nvPr/>
        </p:nvSpPr>
        <p:spPr>
          <a:xfrm>
            <a:off x="6620750" y="1843625"/>
            <a:ext cx="2100600" cy="521700"/>
          </a:xfrm>
          <a:prstGeom prst="roundRect">
            <a:avLst>
              <a:gd name="adj" fmla="val 50000"/>
            </a:avLst>
          </a:prstGeom>
          <a:solidFill>
            <a:srgbClr val="0D5DDF"/>
          </a:solidFill>
          <a:ln>
            <a:noFill/>
          </a:ln>
        </p:spPr>
        <p:txBody>
          <a:bodyPr spcFirstLastPara="1" wrap="square" lIns="91425" tIns="91425" rIns="91425" bIns="91425" anchor="ctr" anchorCtr="0">
            <a:noAutofit/>
          </a:bodyPr>
          <a:lstStyle/>
          <a:p>
            <a:pPr marL="269999" lvl="0" indent="0" algn="ctr" rtl="0">
              <a:spcBef>
                <a:spcPts val="0"/>
              </a:spcBef>
              <a:spcAft>
                <a:spcPts val="0"/>
              </a:spcAft>
              <a:buNone/>
            </a:pPr>
            <a:r>
              <a:rPr lang="es" sz="1200">
                <a:solidFill>
                  <a:srgbClr val="FFFFFF"/>
                </a:solidFill>
                <a:latin typeface="Roboto"/>
                <a:ea typeface="Roboto"/>
                <a:cs typeface="Roboto"/>
                <a:sym typeface="Roboto"/>
              </a:rPr>
              <a:t>Contraloría y Asuntos Institucionales</a:t>
            </a:r>
            <a:endParaRPr sz="1600">
              <a:solidFill>
                <a:srgbClr val="FFFFFF"/>
              </a:solidFill>
            </a:endParaRPr>
          </a:p>
        </p:txBody>
      </p:sp>
      <p:sp>
        <p:nvSpPr>
          <p:cNvPr id="56" name="Google Shape;56;p13">
            <a:hlinkClick r:id="rId5" action="ppaction://hlinksldjump"/>
          </p:cNvPr>
          <p:cNvSpPr/>
          <p:nvPr/>
        </p:nvSpPr>
        <p:spPr>
          <a:xfrm>
            <a:off x="3627150" y="2033050"/>
            <a:ext cx="1678500" cy="442500"/>
          </a:xfrm>
          <a:prstGeom prst="roundRect">
            <a:avLst>
              <a:gd name="adj" fmla="val 50000"/>
            </a:avLst>
          </a:prstGeom>
          <a:solidFill>
            <a:srgbClr val="0D5DDF"/>
          </a:solidFill>
          <a:ln>
            <a:noFill/>
          </a:ln>
        </p:spPr>
        <p:txBody>
          <a:bodyPr spcFirstLastPara="1" wrap="square" lIns="91425" tIns="91425" rIns="91425" bIns="91425" anchor="ctr" anchorCtr="0">
            <a:noAutofit/>
          </a:bodyPr>
          <a:lstStyle/>
          <a:p>
            <a:pPr marL="179999" lvl="0" indent="0" algn="ctr" rtl="0">
              <a:spcBef>
                <a:spcPts val="0"/>
              </a:spcBef>
              <a:spcAft>
                <a:spcPts val="0"/>
              </a:spcAft>
              <a:buNone/>
            </a:pPr>
            <a:r>
              <a:rPr lang="es">
                <a:solidFill>
                  <a:srgbClr val="FFFFFF"/>
                </a:solidFill>
              </a:rPr>
              <a:t>  Subdirector</a:t>
            </a:r>
            <a:endParaRPr>
              <a:solidFill>
                <a:srgbClr val="FFFFFF"/>
              </a:solidFill>
            </a:endParaRPr>
          </a:p>
        </p:txBody>
      </p:sp>
      <p:sp>
        <p:nvSpPr>
          <p:cNvPr id="57" name="Google Shape;57;p13">
            <a:hlinkClick r:id="rId6" action="ppaction://hlinksldjump"/>
          </p:cNvPr>
          <p:cNvSpPr/>
          <p:nvPr/>
        </p:nvSpPr>
        <p:spPr>
          <a:xfrm>
            <a:off x="71100" y="3753875"/>
            <a:ext cx="1678500" cy="442500"/>
          </a:xfrm>
          <a:prstGeom prst="roundRect">
            <a:avLst>
              <a:gd name="adj" fmla="val 50000"/>
            </a:avLst>
          </a:prstGeom>
          <a:solidFill>
            <a:srgbClr val="307BF3"/>
          </a:solid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es" sz="1000" dirty="0">
                <a:solidFill>
                  <a:srgbClr val="FFFFFF"/>
                </a:solidFill>
                <a:latin typeface="Roboto"/>
                <a:ea typeface="Roboto"/>
                <a:cs typeface="Roboto"/>
                <a:sym typeface="Roboto"/>
              </a:rPr>
              <a:t>Jefe </a:t>
            </a:r>
            <a:r>
              <a:rPr lang="es" sz="1000" dirty="0" smtClean="0">
                <a:solidFill>
                  <a:srgbClr val="FFFFFF"/>
                </a:solidFill>
                <a:latin typeface="Roboto"/>
                <a:ea typeface="Roboto"/>
                <a:cs typeface="Roboto"/>
                <a:sym typeface="Roboto"/>
              </a:rPr>
              <a:t>Dpto. </a:t>
            </a:r>
            <a:r>
              <a:rPr lang="es" sz="1000" dirty="0">
                <a:solidFill>
                  <a:srgbClr val="FFFFFF"/>
                </a:solidFill>
                <a:latin typeface="Roboto"/>
                <a:ea typeface="Roboto"/>
                <a:cs typeface="Roboto"/>
                <a:sym typeface="Roboto"/>
              </a:rPr>
              <a:t>Recursos</a:t>
            </a:r>
            <a:endParaRPr sz="1000" dirty="0">
              <a:solidFill>
                <a:srgbClr val="FFFFFF"/>
              </a:solidFill>
              <a:latin typeface="Roboto"/>
              <a:ea typeface="Roboto"/>
              <a:cs typeface="Roboto"/>
              <a:sym typeface="Roboto"/>
            </a:endParaRPr>
          </a:p>
          <a:p>
            <a:pPr marL="0" marR="287073" lvl="0" indent="0" algn="r" rtl="0">
              <a:spcBef>
                <a:spcPts val="0"/>
              </a:spcBef>
              <a:spcAft>
                <a:spcPts val="0"/>
              </a:spcAft>
              <a:buNone/>
            </a:pPr>
            <a:r>
              <a:rPr lang="es" sz="1000" dirty="0">
                <a:solidFill>
                  <a:srgbClr val="FFFFFF"/>
                </a:solidFill>
                <a:latin typeface="Roboto"/>
                <a:ea typeface="Roboto"/>
                <a:cs typeface="Roboto"/>
                <a:sym typeface="Roboto"/>
              </a:rPr>
              <a:t>Humanos</a:t>
            </a:r>
            <a:endParaRPr dirty="0">
              <a:solidFill>
                <a:srgbClr val="FFFFFF"/>
              </a:solidFill>
            </a:endParaRPr>
          </a:p>
        </p:txBody>
      </p:sp>
      <p:sp>
        <p:nvSpPr>
          <p:cNvPr id="58" name="Google Shape;58;p13">
            <a:hlinkClick r:id="rId7" action="ppaction://hlinksldjump"/>
          </p:cNvPr>
          <p:cNvSpPr/>
          <p:nvPr/>
        </p:nvSpPr>
        <p:spPr>
          <a:xfrm>
            <a:off x="1886175" y="3753875"/>
            <a:ext cx="1743000" cy="442500"/>
          </a:xfrm>
          <a:prstGeom prst="roundRect">
            <a:avLst>
              <a:gd name="adj" fmla="val 50000"/>
            </a:avLst>
          </a:prstGeom>
          <a:solidFill>
            <a:srgbClr val="307BF3"/>
          </a:solidFill>
          <a:ln>
            <a:noFill/>
          </a:ln>
        </p:spPr>
        <p:txBody>
          <a:bodyPr spcFirstLastPara="1" wrap="square" lIns="91425" tIns="91425" rIns="91425" bIns="91425" anchor="ctr" anchorCtr="0">
            <a:noAutofit/>
          </a:bodyPr>
          <a:lstStyle/>
          <a:p>
            <a:pPr marL="269999" lvl="0" indent="0" algn="ctr" rtl="0">
              <a:spcBef>
                <a:spcPts val="0"/>
              </a:spcBef>
              <a:spcAft>
                <a:spcPts val="0"/>
              </a:spcAft>
              <a:buNone/>
            </a:pPr>
            <a:r>
              <a:rPr lang="es" sz="1000" dirty="0">
                <a:solidFill>
                  <a:srgbClr val="FFFFFF"/>
                </a:solidFill>
                <a:latin typeface="Roboto"/>
                <a:ea typeface="Roboto"/>
                <a:cs typeface="Roboto"/>
                <a:sym typeface="Roboto"/>
              </a:rPr>
              <a:t>Jefe </a:t>
            </a:r>
            <a:r>
              <a:rPr lang="es" sz="1000" dirty="0" smtClean="0">
                <a:solidFill>
                  <a:srgbClr val="FFFFFF"/>
                </a:solidFill>
                <a:latin typeface="Roboto"/>
                <a:ea typeface="Roboto"/>
                <a:cs typeface="Roboto"/>
                <a:sym typeface="Roboto"/>
              </a:rPr>
              <a:t>Dpto. </a:t>
            </a:r>
            <a:r>
              <a:rPr lang="es" sz="1000" dirty="0">
                <a:solidFill>
                  <a:srgbClr val="FFFFFF"/>
                </a:solidFill>
                <a:latin typeface="Roboto"/>
                <a:ea typeface="Roboto"/>
                <a:cs typeface="Roboto"/>
                <a:sym typeface="Roboto"/>
              </a:rPr>
              <a:t>Operativo Institucional</a:t>
            </a:r>
            <a:endParaRPr dirty="0">
              <a:solidFill>
                <a:srgbClr val="FFFFFF"/>
              </a:solidFill>
            </a:endParaRPr>
          </a:p>
        </p:txBody>
      </p:sp>
      <p:sp>
        <p:nvSpPr>
          <p:cNvPr id="59" name="Google Shape;59;p13">
            <a:hlinkClick r:id="rId8" action="ppaction://hlinksldjump"/>
          </p:cNvPr>
          <p:cNvSpPr/>
          <p:nvPr/>
        </p:nvSpPr>
        <p:spPr>
          <a:xfrm>
            <a:off x="3826050" y="3753875"/>
            <a:ext cx="1280700" cy="442500"/>
          </a:xfrm>
          <a:prstGeom prst="roundRect">
            <a:avLst>
              <a:gd name="adj" fmla="val 50000"/>
            </a:avLst>
          </a:prstGeom>
          <a:solidFill>
            <a:srgbClr val="307BF3"/>
          </a:solidFill>
          <a:ln>
            <a:noFill/>
          </a:ln>
        </p:spPr>
        <p:txBody>
          <a:bodyPr spcFirstLastPara="1" wrap="square" lIns="91425" tIns="91425" rIns="91425" bIns="91425" anchor="ctr" anchorCtr="0">
            <a:noAutofit/>
          </a:bodyPr>
          <a:lstStyle/>
          <a:p>
            <a:pPr marL="360000" lvl="0" indent="0" algn="l" rtl="0">
              <a:spcBef>
                <a:spcPts val="0"/>
              </a:spcBef>
              <a:spcAft>
                <a:spcPts val="0"/>
              </a:spcAft>
              <a:buNone/>
            </a:pPr>
            <a:r>
              <a:rPr lang="es" sz="1000" dirty="0">
                <a:solidFill>
                  <a:srgbClr val="FFFFFF"/>
                </a:solidFill>
                <a:latin typeface="Roboto"/>
                <a:ea typeface="Roboto"/>
                <a:cs typeface="Roboto"/>
                <a:sym typeface="Roboto"/>
              </a:rPr>
              <a:t>Jefe </a:t>
            </a:r>
            <a:r>
              <a:rPr lang="es" sz="1000" dirty="0" smtClean="0">
                <a:solidFill>
                  <a:srgbClr val="FFFFFF"/>
                </a:solidFill>
                <a:latin typeface="Roboto"/>
                <a:ea typeface="Roboto"/>
                <a:cs typeface="Roboto"/>
                <a:sym typeface="Roboto"/>
              </a:rPr>
              <a:t>Dpto. </a:t>
            </a:r>
            <a:r>
              <a:rPr lang="es" sz="1000" dirty="0">
                <a:solidFill>
                  <a:srgbClr val="FFFFFF"/>
                </a:solidFill>
                <a:latin typeface="Roboto"/>
                <a:ea typeface="Roboto"/>
                <a:cs typeface="Roboto"/>
                <a:sym typeface="Roboto"/>
              </a:rPr>
              <a:t>Finanzas</a:t>
            </a:r>
            <a:endParaRPr dirty="0">
              <a:solidFill>
                <a:srgbClr val="FFFFFF"/>
              </a:solidFill>
            </a:endParaRPr>
          </a:p>
        </p:txBody>
      </p:sp>
      <p:sp>
        <p:nvSpPr>
          <p:cNvPr id="60" name="Google Shape;60;p13">
            <a:hlinkClick r:id="rId9" action="ppaction://hlinksldjump"/>
          </p:cNvPr>
          <p:cNvSpPr/>
          <p:nvPr/>
        </p:nvSpPr>
        <p:spPr>
          <a:xfrm>
            <a:off x="5440374" y="3753875"/>
            <a:ext cx="1538100" cy="442500"/>
          </a:xfrm>
          <a:prstGeom prst="roundRect">
            <a:avLst>
              <a:gd name="adj" fmla="val 50000"/>
            </a:avLst>
          </a:prstGeom>
          <a:solidFill>
            <a:srgbClr val="307BF3"/>
          </a:solidFill>
          <a:ln>
            <a:noFill/>
          </a:ln>
        </p:spPr>
        <p:txBody>
          <a:bodyPr spcFirstLastPara="1" wrap="square" lIns="91425" tIns="91425" rIns="91425" bIns="91425" anchor="ctr" anchorCtr="0">
            <a:noAutofit/>
          </a:bodyPr>
          <a:lstStyle/>
          <a:p>
            <a:pPr marL="269999" lvl="0" indent="0" algn="ctr" rtl="0">
              <a:spcBef>
                <a:spcPts val="0"/>
              </a:spcBef>
              <a:spcAft>
                <a:spcPts val="0"/>
              </a:spcAft>
              <a:buNone/>
            </a:pPr>
            <a:r>
              <a:rPr lang="es" sz="1000" dirty="0">
                <a:solidFill>
                  <a:srgbClr val="FFFFFF"/>
                </a:solidFill>
                <a:latin typeface="Roboto"/>
                <a:ea typeface="Roboto"/>
                <a:cs typeface="Roboto"/>
                <a:sym typeface="Roboto"/>
              </a:rPr>
              <a:t>Jefe </a:t>
            </a:r>
            <a:r>
              <a:rPr lang="es" sz="1000" dirty="0" smtClean="0">
                <a:solidFill>
                  <a:srgbClr val="FFFFFF"/>
                </a:solidFill>
                <a:latin typeface="Roboto"/>
                <a:ea typeface="Roboto"/>
                <a:cs typeface="Roboto"/>
                <a:sym typeface="Roboto"/>
              </a:rPr>
              <a:t>Dpto. Logístico</a:t>
            </a:r>
            <a:endParaRPr dirty="0">
              <a:solidFill>
                <a:srgbClr val="FFFFFF"/>
              </a:solidFill>
            </a:endParaRPr>
          </a:p>
        </p:txBody>
      </p:sp>
      <p:sp>
        <p:nvSpPr>
          <p:cNvPr id="61" name="Google Shape;61;p13">
            <a:hlinkClick r:id="rId10" action="ppaction://hlinksldjump"/>
          </p:cNvPr>
          <p:cNvSpPr/>
          <p:nvPr/>
        </p:nvSpPr>
        <p:spPr>
          <a:xfrm>
            <a:off x="7183193" y="3753878"/>
            <a:ext cx="1538100" cy="442500"/>
          </a:xfrm>
          <a:prstGeom prst="roundRect">
            <a:avLst>
              <a:gd name="adj" fmla="val 50000"/>
            </a:avLst>
          </a:prstGeom>
          <a:solidFill>
            <a:srgbClr val="307BF3"/>
          </a:solidFill>
          <a:ln>
            <a:noFill/>
          </a:ln>
        </p:spPr>
        <p:txBody>
          <a:bodyPr spcFirstLastPara="1" wrap="square" lIns="91425" tIns="91425" rIns="91425" bIns="91425" anchor="ctr" anchorCtr="0">
            <a:noAutofit/>
          </a:bodyPr>
          <a:lstStyle/>
          <a:p>
            <a:pPr marL="179999" lvl="0" indent="0" algn="ctr" rtl="0">
              <a:spcBef>
                <a:spcPts val="0"/>
              </a:spcBef>
              <a:spcAft>
                <a:spcPts val="0"/>
              </a:spcAft>
              <a:buNone/>
            </a:pPr>
            <a:r>
              <a:rPr lang="es" sz="1000" dirty="0">
                <a:solidFill>
                  <a:srgbClr val="FFFFFF"/>
                </a:solidFill>
                <a:latin typeface="Roboto"/>
                <a:ea typeface="Roboto"/>
                <a:cs typeface="Roboto"/>
                <a:sym typeface="Roboto"/>
              </a:rPr>
              <a:t>Jefe </a:t>
            </a:r>
            <a:r>
              <a:rPr lang="es" sz="1000" dirty="0" smtClean="0">
                <a:solidFill>
                  <a:srgbClr val="FFFFFF"/>
                </a:solidFill>
                <a:latin typeface="Roboto"/>
                <a:ea typeface="Roboto"/>
                <a:cs typeface="Roboto"/>
                <a:sym typeface="Roboto"/>
              </a:rPr>
              <a:t>Dpto. </a:t>
            </a:r>
            <a:r>
              <a:rPr lang="es" sz="1000" dirty="0">
                <a:solidFill>
                  <a:srgbClr val="FFFFFF"/>
                </a:solidFill>
                <a:latin typeface="Roboto"/>
                <a:ea typeface="Roboto"/>
                <a:cs typeface="Roboto"/>
                <a:sym typeface="Roboto"/>
              </a:rPr>
              <a:t>Planificación y Gestión</a:t>
            </a:r>
            <a:endParaRPr dirty="0">
              <a:solidFill>
                <a:srgbClr val="FFFFFF"/>
              </a:solidFill>
            </a:endParaRPr>
          </a:p>
        </p:txBody>
      </p:sp>
      <p:sp>
        <p:nvSpPr>
          <p:cNvPr id="62" name="Google Shape;62;p13">
            <a:hlinkClick r:id="rId11" action="ppaction://hlinksldjump"/>
          </p:cNvPr>
          <p:cNvSpPr/>
          <p:nvPr/>
        </p:nvSpPr>
        <p:spPr>
          <a:xfrm>
            <a:off x="6620740" y="1105376"/>
            <a:ext cx="1538100" cy="442500"/>
          </a:xfrm>
          <a:prstGeom prst="roundRect">
            <a:avLst>
              <a:gd name="adj" fmla="val 50000"/>
            </a:avLst>
          </a:prstGeom>
          <a:solidFill>
            <a:srgbClr val="0D5DDF"/>
          </a:solidFill>
          <a:ln>
            <a:noFill/>
          </a:ln>
        </p:spPr>
        <p:txBody>
          <a:bodyPr spcFirstLastPara="1" wrap="square" lIns="91425" tIns="91425" rIns="91425" bIns="91425" anchor="ctr" anchorCtr="0">
            <a:noAutofit/>
          </a:bodyPr>
          <a:lstStyle/>
          <a:p>
            <a:pPr marL="269999" lvl="0" indent="0" algn="ctr" rtl="0">
              <a:spcBef>
                <a:spcPts val="0"/>
              </a:spcBef>
              <a:spcAft>
                <a:spcPts val="0"/>
              </a:spcAft>
              <a:buNone/>
            </a:pPr>
            <a:r>
              <a:rPr lang="es" dirty="0">
                <a:solidFill>
                  <a:srgbClr val="FFFFFF"/>
                </a:solidFill>
                <a:latin typeface="Roboto"/>
                <a:ea typeface="Roboto"/>
                <a:cs typeface="Roboto"/>
                <a:sym typeface="Roboto"/>
              </a:rPr>
              <a:t>Secretaria </a:t>
            </a:r>
            <a:endParaRPr sz="1800" dirty="0">
              <a:solidFill>
                <a:srgbClr val="FFFFFF"/>
              </a:solidFill>
            </a:endParaRPr>
          </a:p>
        </p:txBody>
      </p:sp>
      <p:cxnSp>
        <p:nvCxnSpPr>
          <p:cNvPr id="63" name="Google Shape;63;p13"/>
          <p:cNvCxnSpPr>
            <a:stCxn id="56" idx="2"/>
            <a:endCxn id="60" idx="0"/>
          </p:cNvCxnSpPr>
          <p:nvPr/>
        </p:nvCxnSpPr>
        <p:spPr>
          <a:xfrm rot="-5400000" flipH="1">
            <a:off x="4698750" y="2243200"/>
            <a:ext cx="1278300" cy="1743000"/>
          </a:xfrm>
          <a:prstGeom prst="bentConnector3">
            <a:avLst>
              <a:gd name="adj1" fmla="val 59892"/>
            </a:avLst>
          </a:prstGeom>
          <a:noFill/>
          <a:ln w="9525" cap="flat" cmpd="sng">
            <a:solidFill>
              <a:schemeClr val="dk2"/>
            </a:solidFill>
            <a:prstDash val="solid"/>
            <a:round/>
            <a:headEnd type="none" w="med" len="med"/>
            <a:tailEnd type="none" w="med" len="med"/>
          </a:ln>
        </p:spPr>
      </p:cxnSp>
      <p:cxnSp>
        <p:nvCxnSpPr>
          <p:cNvPr id="64" name="Google Shape;64;p13"/>
          <p:cNvCxnSpPr>
            <a:stCxn id="56" idx="2"/>
            <a:endCxn id="59" idx="0"/>
          </p:cNvCxnSpPr>
          <p:nvPr/>
        </p:nvCxnSpPr>
        <p:spPr>
          <a:xfrm>
            <a:off x="4466400" y="2475550"/>
            <a:ext cx="0" cy="1278300"/>
          </a:xfrm>
          <a:prstGeom prst="straightConnector1">
            <a:avLst/>
          </a:prstGeom>
          <a:noFill/>
          <a:ln w="9525" cap="flat" cmpd="sng">
            <a:solidFill>
              <a:schemeClr val="dk2"/>
            </a:solidFill>
            <a:prstDash val="solid"/>
            <a:round/>
            <a:headEnd type="none" w="med" len="med"/>
            <a:tailEnd type="none" w="med" len="med"/>
          </a:ln>
        </p:spPr>
      </p:cxnSp>
      <p:cxnSp>
        <p:nvCxnSpPr>
          <p:cNvPr id="65" name="Google Shape;65;p13"/>
          <p:cNvCxnSpPr>
            <a:stCxn id="56" idx="2"/>
            <a:endCxn id="61" idx="0"/>
          </p:cNvCxnSpPr>
          <p:nvPr/>
        </p:nvCxnSpPr>
        <p:spPr>
          <a:xfrm rot="-5400000" flipH="1">
            <a:off x="5570100" y="1371850"/>
            <a:ext cx="1278300" cy="3485700"/>
          </a:xfrm>
          <a:prstGeom prst="bentConnector3">
            <a:avLst>
              <a:gd name="adj1" fmla="val 59182"/>
            </a:avLst>
          </a:prstGeom>
          <a:noFill/>
          <a:ln w="9525" cap="flat" cmpd="sng">
            <a:solidFill>
              <a:schemeClr val="dk2"/>
            </a:solidFill>
            <a:prstDash val="solid"/>
            <a:round/>
            <a:headEnd type="none" w="med" len="med"/>
            <a:tailEnd type="none" w="med" len="med"/>
          </a:ln>
        </p:spPr>
      </p:cxnSp>
      <p:sp>
        <p:nvSpPr>
          <p:cNvPr id="66" name="Google Shape;66;p13">
            <a:hlinkClick r:id="rId12" action="ppaction://hlinksldjump"/>
          </p:cNvPr>
          <p:cNvSpPr/>
          <p:nvPr/>
        </p:nvSpPr>
        <p:spPr>
          <a:xfrm>
            <a:off x="1886175" y="2571750"/>
            <a:ext cx="1678500" cy="531000"/>
          </a:xfrm>
          <a:prstGeom prst="roundRect">
            <a:avLst>
              <a:gd name="adj" fmla="val 50000"/>
            </a:avLst>
          </a:prstGeom>
          <a:solidFill>
            <a:srgbClr val="0D5DDF"/>
          </a:solidFill>
          <a:ln>
            <a:noFill/>
          </a:ln>
        </p:spPr>
        <p:txBody>
          <a:bodyPr spcFirstLastPara="1" wrap="square" lIns="91425" tIns="91425" rIns="91425" bIns="91425" anchor="ctr" anchorCtr="0">
            <a:noAutofit/>
          </a:bodyPr>
          <a:lstStyle/>
          <a:p>
            <a:pPr marL="360000" lvl="0" indent="0" algn="ctr" rtl="0">
              <a:spcBef>
                <a:spcPts val="0"/>
              </a:spcBef>
              <a:spcAft>
                <a:spcPts val="0"/>
              </a:spcAft>
              <a:buNone/>
            </a:pPr>
            <a:r>
              <a:rPr lang="es" sz="1200">
                <a:solidFill>
                  <a:srgbClr val="FFFFFF"/>
                </a:solidFill>
                <a:latin typeface="Roboto"/>
                <a:ea typeface="Roboto"/>
                <a:cs typeface="Roboto"/>
                <a:sym typeface="Roboto"/>
              </a:rPr>
              <a:t>Secretaria                  Subdirección</a:t>
            </a:r>
            <a:endParaRPr sz="1600">
              <a:solidFill>
                <a:srgbClr val="FFFFFF"/>
              </a:solidFill>
            </a:endParaRPr>
          </a:p>
        </p:txBody>
      </p:sp>
      <p:cxnSp>
        <p:nvCxnSpPr>
          <p:cNvPr id="67" name="Google Shape;67;p13"/>
          <p:cNvCxnSpPr>
            <a:stCxn id="66" idx="3"/>
          </p:cNvCxnSpPr>
          <p:nvPr/>
        </p:nvCxnSpPr>
        <p:spPr>
          <a:xfrm rot="10800000" flipH="1">
            <a:off x="3564675" y="2833650"/>
            <a:ext cx="898800" cy="3600"/>
          </a:xfrm>
          <a:prstGeom prst="straightConnector1">
            <a:avLst/>
          </a:prstGeom>
          <a:noFill/>
          <a:ln w="9525" cap="flat" cmpd="sng">
            <a:solidFill>
              <a:schemeClr val="dk2"/>
            </a:solidFill>
            <a:prstDash val="solid"/>
            <a:round/>
            <a:headEnd type="none" w="med" len="med"/>
            <a:tailEnd type="none" w="med" len="med"/>
          </a:ln>
        </p:spPr>
      </p:cxnSp>
      <p:pic>
        <p:nvPicPr>
          <p:cNvPr id="68" name="Google Shape;68;p13"/>
          <p:cNvPicPr preferRelativeResize="0"/>
          <p:nvPr/>
        </p:nvPicPr>
        <p:blipFill>
          <a:blip r:embed="rId13">
            <a:alphaModFix/>
          </a:blip>
          <a:stretch>
            <a:fillRect/>
          </a:stretch>
        </p:blipFill>
        <p:spPr>
          <a:xfrm>
            <a:off x="188175" y="157376"/>
            <a:ext cx="950984" cy="948000"/>
          </a:xfrm>
          <a:prstGeom prst="rect">
            <a:avLst/>
          </a:prstGeom>
          <a:noFill/>
          <a:ln>
            <a:noFill/>
          </a:ln>
        </p:spPr>
      </p:pic>
      <p:sp>
        <p:nvSpPr>
          <p:cNvPr id="69" name="Google Shape;69;p13"/>
          <p:cNvSpPr txBox="1"/>
          <p:nvPr/>
        </p:nvSpPr>
        <p:spPr>
          <a:xfrm>
            <a:off x="2967200" y="90550"/>
            <a:ext cx="3167400" cy="251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0" name="Google Shape;70;p13"/>
          <p:cNvSpPr/>
          <p:nvPr/>
        </p:nvSpPr>
        <p:spPr>
          <a:xfrm>
            <a:off x="1698163" y="227300"/>
            <a:ext cx="5705474" cy="298701"/>
          </a:xfrm>
          <a:prstGeom prst="rect">
            <a:avLst/>
          </a:prstGeom>
        </p:spPr>
        <p:txBody>
          <a:bodyPr>
            <a:prstTxWarp prst="textPlain">
              <a:avLst/>
            </a:prstTxWarp>
          </a:bodyPr>
          <a:lstStyle/>
          <a:p>
            <a:pPr lvl="0" algn="ctr"/>
            <a:r>
              <a:rPr b="0" i="0">
                <a:ln w="9525" cap="flat" cmpd="sng">
                  <a:solidFill>
                    <a:schemeClr val="dk2"/>
                  </a:solidFill>
                  <a:prstDash val="solid"/>
                  <a:round/>
                  <a:headEnd type="none" w="sm" len="sm"/>
                  <a:tailEnd type="none" w="sm" len="sm"/>
                </a:ln>
                <a:solidFill>
                  <a:schemeClr val="lt2"/>
                </a:solidFill>
                <a:latin typeface="Arial"/>
              </a:rPr>
              <a:t>ORGANIGRAMA CORPORATIVO</a:t>
            </a:r>
          </a:p>
        </p:txBody>
      </p:sp>
      <p:cxnSp>
        <p:nvCxnSpPr>
          <p:cNvPr id="71" name="Google Shape;71;p13"/>
          <p:cNvCxnSpPr>
            <a:stCxn id="57" idx="0"/>
          </p:cNvCxnSpPr>
          <p:nvPr/>
        </p:nvCxnSpPr>
        <p:spPr>
          <a:xfrm rot="-5400000">
            <a:off x="2390850" y="1751675"/>
            <a:ext cx="521700" cy="3482700"/>
          </a:xfrm>
          <a:prstGeom prst="bentConnector2">
            <a:avLst/>
          </a:prstGeom>
          <a:noFill/>
          <a:ln w="9525" cap="flat" cmpd="sng">
            <a:solidFill>
              <a:schemeClr val="dk2"/>
            </a:solidFill>
            <a:prstDash val="solid"/>
            <a:round/>
            <a:headEnd type="none" w="med" len="med"/>
            <a:tailEnd type="none" w="med" len="med"/>
          </a:ln>
        </p:spPr>
      </p:cxnSp>
      <p:cxnSp>
        <p:nvCxnSpPr>
          <p:cNvPr id="72" name="Google Shape;72;p13"/>
          <p:cNvCxnSpPr>
            <a:stCxn id="58" idx="0"/>
          </p:cNvCxnSpPr>
          <p:nvPr/>
        </p:nvCxnSpPr>
        <p:spPr>
          <a:xfrm rot="-5400000">
            <a:off x="3384825" y="2595725"/>
            <a:ext cx="531000" cy="1785300"/>
          </a:xfrm>
          <a:prstGeom prst="bentConnector2">
            <a:avLst/>
          </a:prstGeom>
          <a:noFill/>
          <a:ln w="9525" cap="flat" cmpd="sng">
            <a:solidFill>
              <a:schemeClr val="dk2"/>
            </a:solidFill>
            <a:prstDash val="solid"/>
            <a:round/>
            <a:headEnd type="none" w="med" len="med"/>
            <a:tailEnd type="none" w="med" len="med"/>
          </a:ln>
        </p:spPr>
      </p:cxnSp>
      <p:cxnSp>
        <p:nvCxnSpPr>
          <p:cNvPr id="73" name="Google Shape;73;p13"/>
          <p:cNvCxnSpPr>
            <a:stCxn id="54" idx="2"/>
            <a:endCxn id="56" idx="0"/>
          </p:cNvCxnSpPr>
          <p:nvPr/>
        </p:nvCxnSpPr>
        <p:spPr>
          <a:xfrm>
            <a:off x="4466400" y="1339800"/>
            <a:ext cx="0" cy="693300"/>
          </a:xfrm>
          <a:prstGeom prst="straightConnector1">
            <a:avLst/>
          </a:prstGeom>
          <a:noFill/>
          <a:ln w="9525" cap="flat" cmpd="sng">
            <a:solidFill>
              <a:schemeClr val="dk2"/>
            </a:solidFill>
            <a:prstDash val="solid"/>
            <a:round/>
            <a:headEnd type="none" w="med" len="med"/>
            <a:tailEnd type="none" w="med" len="med"/>
          </a:ln>
        </p:spPr>
      </p:cxnSp>
      <p:cxnSp>
        <p:nvCxnSpPr>
          <p:cNvPr id="74" name="Google Shape;74;p13"/>
          <p:cNvCxnSpPr/>
          <p:nvPr/>
        </p:nvCxnSpPr>
        <p:spPr>
          <a:xfrm>
            <a:off x="4463350" y="1711100"/>
            <a:ext cx="1910400" cy="9000"/>
          </a:xfrm>
          <a:prstGeom prst="straightConnector1">
            <a:avLst/>
          </a:prstGeom>
          <a:noFill/>
          <a:ln w="9525" cap="flat" cmpd="sng">
            <a:solidFill>
              <a:schemeClr val="dk2"/>
            </a:solidFill>
            <a:prstDash val="solid"/>
            <a:round/>
            <a:headEnd type="none" w="med" len="med"/>
            <a:tailEnd type="none" w="med" len="med"/>
          </a:ln>
        </p:spPr>
      </p:cxnSp>
      <p:cxnSp>
        <p:nvCxnSpPr>
          <p:cNvPr id="75" name="Google Shape;75;p13"/>
          <p:cNvCxnSpPr>
            <a:stCxn id="62" idx="1"/>
            <a:endCxn id="55" idx="1"/>
          </p:cNvCxnSpPr>
          <p:nvPr/>
        </p:nvCxnSpPr>
        <p:spPr>
          <a:xfrm>
            <a:off x="6620740" y="1326626"/>
            <a:ext cx="600" cy="777900"/>
          </a:xfrm>
          <a:prstGeom prst="bentConnector3">
            <a:avLst>
              <a:gd name="adj1" fmla="val -39687500"/>
            </a:avLst>
          </a:prstGeom>
          <a:noFill/>
          <a:ln w="9525" cap="flat" cmpd="sng">
            <a:solidFill>
              <a:schemeClr val="dk2"/>
            </a:solidFill>
            <a:prstDash val="solid"/>
            <a:round/>
            <a:headEnd type="none" w="med" len="med"/>
            <a:tailEnd type="none" w="med" len="med"/>
          </a:ln>
        </p:spPr>
      </p:cxnSp>
      <p:pic>
        <p:nvPicPr>
          <p:cNvPr id="76" name="Google Shape;76;p13"/>
          <p:cNvPicPr preferRelativeResize="0"/>
          <p:nvPr/>
        </p:nvPicPr>
        <p:blipFill>
          <a:blip r:embed="rId13">
            <a:alphaModFix/>
          </a:blip>
          <a:stretch>
            <a:fillRect/>
          </a:stretch>
        </p:blipFill>
        <p:spPr>
          <a:xfrm>
            <a:off x="3565600" y="968675"/>
            <a:ext cx="299639" cy="298700"/>
          </a:xfrm>
          <a:prstGeom prst="rect">
            <a:avLst/>
          </a:prstGeom>
          <a:noFill/>
          <a:ln>
            <a:noFill/>
          </a:ln>
        </p:spPr>
      </p:pic>
      <p:pic>
        <p:nvPicPr>
          <p:cNvPr id="77" name="Google Shape;77;p13"/>
          <p:cNvPicPr preferRelativeResize="0"/>
          <p:nvPr/>
        </p:nvPicPr>
        <p:blipFill>
          <a:blip r:embed="rId13">
            <a:alphaModFix/>
          </a:blip>
          <a:stretch>
            <a:fillRect/>
          </a:stretch>
        </p:blipFill>
        <p:spPr>
          <a:xfrm>
            <a:off x="3780800" y="2095775"/>
            <a:ext cx="299639" cy="298700"/>
          </a:xfrm>
          <a:prstGeom prst="rect">
            <a:avLst/>
          </a:prstGeom>
          <a:noFill/>
          <a:ln>
            <a:noFill/>
          </a:ln>
        </p:spPr>
      </p:pic>
      <p:pic>
        <p:nvPicPr>
          <p:cNvPr id="78" name="Google Shape;78;p13"/>
          <p:cNvPicPr preferRelativeResize="0"/>
          <p:nvPr/>
        </p:nvPicPr>
        <p:blipFill>
          <a:blip r:embed="rId13">
            <a:alphaModFix/>
          </a:blip>
          <a:stretch>
            <a:fillRect/>
          </a:stretch>
        </p:blipFill>
        <p:spPr>
          <a:xfrm>
            <a:off x="2123700" y="2687900"/>
            <a:ext cx="299639" cy="298700"/>
          </a:xfrm>
          <a:prstGeom prst="rect">
            <a:avLst/>
          </a:prstGeom>
          <a:noFill/>
          <a:ln>
            <a:noFill/>
          </a:ln>
        </p:spPr>
      </p:pic>
      <p:pic>
        <p:nvPicPr>
          <p:cNvPr id="79" name="Google Shape;79;p13"/>
          <p:cNvPicPr preferRelativeResize="0"/>
          <p:nvPr/>
        </p:nvPicPr>
        <p:blipFill>
          <a:blip r:embed="rId13">
            <a:alphaModFix/>
          </a:blip>
          <a:stretch>
            <a:fillRect/>
          </a:stretch>
        </p:blipFill>
        <p:spPr>
          <a:xfrm>
            <a:off x="6735225" y="1955125"/>
            <a:ext cx="299639" cy="298700"/>
          </a:xfrm>
          <a:prstGeom prst="rect">
            <a:avLst/>
          </a:prstGeom>
          <a:noFill/>
          <a:ln>
            <a:noFill/>
          </a:ln>
        </p:spPr>
      </p:pic>
      <p:pic>
        <p:nvPicPr>
          <p:cNvPr id="80" name="Google Shape;80;p13"/>
          <p:cNvPicPr preferRelativeResize="0"/>
          <p:nvPr/>
        </p:nvPicPr>
        <p:blipFill>
          <a:blip r:embed="rId13">
            <a:alphaModFix/>
          </a:blip>
          <a:stretch>
            <a:fillRect/>
          </a:stretch>
        </p:blipFill>
        <p:spPr>
          <a:xfrm>
            <a:off x="6735225" y="1177275"/>
            <a:ext cx="299639" cy="298700"/>
          </a:xfrm>
          <a:prstGeom prst="rect">
            <a:avLst/>
          </a:prstGeom>
          <a:noFill/>
          <a:ln>
            <a:noFill/>
          </a:ln>
        </p:spPr>
      </p:pic>
      <p:pic>
        <p:nvPicPr>
          <p:cNvPr id="81" name="Google Shape;81;p13"/>
          <p:cNvPicPr preferRelativeResize="0"/>
          <p:nvPr/>
        </p:nvPicPr>
        <p:blipFill>
          <a:blip r:embed="rId13">
            <a:alphaModFix/>
          </a:blip>
          <a:stretch>
            <a:fillRect/>
          </a:stretch>
        </p:blipFill>
        <p:spPr>
          <a:xfrm>
            <a:off x="148525" y="3825775"/>
            <a:ext cx="299639" cy="298700"/>
          </a:xfrm>
          <a:prstGeom prst="rect">
            <a:avLst/>
          </a:prstGeom>
          <a:noFill/>
          <a:ln>
            <a:noFill/>
          </a:ln>
        </p:spPr>
      </p:pic>
      <p:pic>
        <p:nvPicPr>
          <p:cNvPr id="82" name="Google Shape;82;p13"/>
          <p:cNvPicPr preferRelativeResize="0"/>
          <p:nvPr/>
        </p:nvPicPr>
        <p:blipFill>
          <a:blip r:embed="rId13">
            <a:alphaModFix/>
          </a:blip>
          <a:stretch>
            <a:fillRect/>
          </a:stretch>
        </p:blipFill>
        <p:spPr>
          <a:xfrm>
            <a:off x="1988613" y="3825775"/>
            <a:ext cx="299639" cy="298700"/>
          </a:xfrm>
          <a:prstGeom prst="rect">
            <a:avLst/>
          </a:prstGeom>
          <a:noFill/>
          <a:ln>
            <a:noFill/>
          </a:ln>
        </p:spPr>
      </p:pic>
      <p:pic>
        <p:nvPicPr>
          <p:cNvPr id="83" name="Google Shape;83;p13"/>
          <p:cNvPicPr preferRelativeResize="0"/>
          <p:nvPr/>
        </p:nvPicPr>
        <p:blipFill>
          <a:blip r:embed="rId13">
            <a:alphaModFix/>
          </a:blip>
          <a:stretch>
            <a:fillRect/>
          </a:stretch>
        </p:blipFill>
        <p:spPr>
          <a:xfrm>
            <a:off x="3946388" y="3825775"/>
            <a:ext cx="299639" cy="298700"/>
          </a:xfrm>
          <a:prstGeom prst="rect">
            <a:avLst/>
          </a:prstGeom>
          <a:noFill/>
          <a:ln>
            <a:noFill/>
          </a:ln>
        </p:spPr>
      </p:pic>
      <p:pic>
        <p:nvPicPr>
          <p:cNvPr id="84" name="Google Shape;84;p13"/>
          <p:cNvPicPr preferRelativeResize="0"/>
          <p:nvPr/>
        </p:nvPicPr>
        <p:blipFill>
          <a:blip r:embed="rId13">
            <a:alphaModFix/>
          </a:blip>
          <a:stretch>
            <a:fillRect/>
          </a:stretch>
        </p:blipFill>
        <p:spPr>
          <a:xfrm>
            <a:off x="5655988" y="3825775"/>
            <a:ext cx="299639" cy="298700"/>
          </a:xfrm>
          <a:prstGeom prst="rect">
            <a:avLst/>
          </a:prstGeom>
          <a:noFill/>
          <a:ln>
            <a:noFill/>
          </a:ln>
        </p:spPr>
      </p:pic>
      <p:pic>
        <p:nvPicPr>
          <p:cNvPr id="85" name="Google Shape;85;p13"/>
          <p:cNvPicPr preferRelativeResize="0"/>
          <p:nvPr/>
        </p:nvPicPr>
        <p:blipFill>
          <a:blip r:embed="rId13">
            <a:alphaModFix/>
          </a:blip>
          <a:stretch>
            <a:fillRect/>
          </a:stretch>
        </p:blipFill>
        <p:spPr>
          <a:xfrm>
            <a:off x="7312088" y="3825775"/>
            <a:ext cx="299639" cy="298700"/>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A4C2F4"/>
        </a:solidFill>
        <a:effectLst/>
      </p:bgPr>
    </p:bg>
    <p:spTree>
      <p:nvGrpSpPr>
        <p:cNvPr id="1" name="Shape 179"/>
        <p:cNvGrpSpPr/>
        <p:nvPr/>
      </p:nvGrpSpPr>
      <p:grpSpPr>
        <a:xfrm>
          <a:off x="0" y="0"/>
          <a:ext cx="0" cy="0"/>
          <a:chOff x="0" y="0"/>
          <a:chExt cx="0" cy="0"/>
        </a:xfrm>
      </p:grpSpPr>
      <p:sp>
        <p:nvSpPr>
          <p:cNvPr id="180" name="Google Shape;180;p22"/>
          <p:cNvSpPr txBox="1">
            <a:spLocks noGrp="1"/>
          </p:cNvSpPr>
          <p:nvPr>
            <p:ph type="title"/>
          </p:nvPr>
        </p:nvSpPr>
        <p:spPr>
          <a:xfrm>
            <a:off x="1156900" y="158125"/>
            <a:ext cx="4555800" cy="755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s"/>
              <a:t>Jefe Departamento Contraloría y asuntos Institucionales </a:t>
            </a:r>
            <a:endParaRPr/>
          </a:p>
        </p:txBody>
      </p:sp>
      <p:sp>
        <p:nvSpPr>
          <p:cNvPr id="181" name="Google Shape;181;p22">
            <a:hlinkClick r:id="" action="ppaction://hlinkshowjump?jump=firstslide"/>
          </p:cNvPr>
          <p:cNvSpPr/>
          <p:nvPr/>
        </p:nvSpPr>
        <p:spPr>
          <a:xfrm>
            <a:off x="8003175" y="219125"/>
            <a:ext cx="681600" cy="307800"/>
          </a:xfrm>
          <a:prstGeom prst="bevel">
            <a:avLst>
              <a:gd name="adj" fmla="val 12500"/>
            </a:avLst>
          </a:prstGeom>
          <a:solidFill>
            <a:srgbClr val="FFE599"/>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s"/>
              <a:t>inicio</a:t>
            </a:r>
            <a:endParaRPr/>
          </a:p>
        </p:txBody>
      </p:sp>
      <p:sp>
        <p:nvSpPr>
          <p:cNvPr id="182" name="Google Shape;182;p22"/>
          <p:cNvSpPr txBox="1">
            <a:spLocks noGrp="1"/>
          </p:cNvSpPr>
          <p:nvPr>
            <p:ph type="body" idx="1"/>
          </p:nvPr>
        </p:nvSpPr>
        <p:spPr>
          <a:xfrm>
            <a:off x="4572000" y="950050"/>
            <a:ext cx="4218900" cy="4000800"/>
          </a:xfrm>
          <a:prstGeom prst="rect">
            <a:avLst/>
          </a:prstGeom>
        </p:spPr>
        <p:txBody>
          <a:bodyPr spcFirstLastPara="1" wrap="square" lIns="91425" tIns="91425" rIns="91425" bIns="91425" anchor="t" anchorCtr="0">
            <a:normAutofit/>
          </a:bodyPr>
          <a:lstStyle/>
          <a:p>
            <a:pPr marL="179999" lvl="0" indent="-179999" algn="l" rtl="0">
              <a:spcBef>
                <a:spcPts val="0"/>
              </a:spcBef>
              <a:spcAft>
                <a:spcPts val="0"/>
              </a:spcAft>
              <a:buNone/>
            </a:pPr>
            <a:r>
              <a:rPr lang="es" sz="1000"/>
              <a:t>L. Integrar de acuerdo a programación, el “Comité de Gestión de Riesgos” de la Defensa Civil de Chile”</a:t>
            </a:r>
            <a:endParaRPr sz="1000"/>
          </a:p>
          <a:p>
            <a:pPr marL="179999" lvl="0" indent="-179999" algn="l" rtl="0">
              <a:spcBef>
                <a:spcPts val="1200"/>
              </a:spcBef>
              <a:spcAft>
                <a:spcPts val="0"/>
              </a:spcAft>
              <a:buNone/>
            </a:pPr>
            <a:r>
              <a:rPr lang="es" sz="1000"/>
              <a:t>M.Presentar las materias propias de su departamento, para ser incluidas en la Directiva de Actividades Anuales de la Dirección General.</a:t>
            </a:r>
            <a:endParaRPr sz="1000"/>
          </a:p>
          <a:p>
            <a:pPr marL="0" lvl="0" indent="0" algn="l" rtl="0">
              <a:spcBef>
                <a:spcPts val="1200"/>
              </a:spcBef>
              <a:spcAft>
                <a:spcPts val="0"/>
              </a:spcAft>
              <a:buNone/>
            </a:pPr>
            <a:endParaRPr/>
          </a:p>
          <a:p>
            <a:pPr marL="179999" lvl="0" indent="-179999" algn="just" rtl="0">
              <a:spcBef>
                <a:spcPts val="1200"/>
              </a:spcBef>
              <a:spcAft>
                <a:spcPts val="1200"/>
              </a:spcAft>
              <a:buNone/>
            </a:pPr>
            <a:endParaRPr/>
          </a:p>
        </p:txBody>
      </p:sp>
      <p:pic>
        <p:nvPicPr>
          <p:cNvPr id="183" name="Google Shape;183;p22"/>
          <p:cNvPicPr preferRelativeResize="0"/>
          <p:nvPr/>
        </p:nvPicPr>
        <p:blipFill>
          <a:blip r:embed="rId3">
            <a:alphaModFix/>
          </a:blip>
          <a:stretch>
            <a:fillRect/>
          </a:stretch>
        </p:blipFill>
        <p:spPr>
          <a:xfrm>
            <a:off x="242500" y="158125"/>
            <a:ext cx="681600" cy="679475"/>
          </a:xfrm>
          <a:prstGeom prst="rect">
            <a:avLst/>
          </a:prstGeom>
          <a:noFill/>
          <a:ln>
            <a:noFill/>
          </a:ln>
        </p:spPr>
      </p:pic>
      <p:sp>
        <p:nvSpPr>
          <p:cNvPr id="184" name="Google Shape;184;p22"/>
          <p:cNvSpPr txBox="1">
            <a:spLocks noGrp="1"/>
          </p:cNvSpPr>
          <p:nvPr>
            <p:ph type="body" idx="1"/>
          </p:nvPr>
        </p:nvSpPr>
        <p:spPr>
          <a:xfrm>
            <a:off x="291400" y="950050"/>
            <a:ext cx="4153800" cy="4000800"/>
          </a:xfrm>
          <a:prstGeom prst="rect">
            <a:avLst/>
          </a:prstGeom>
        </p:spPr>
        <p:txBody>
          <a:bodyPr spcFirstLastPara="1" wrap="square" lIns="91425" tIns="91425" rIns="91425" bIns="91425" anchor="t" anchorCtr="0">
            <a:normAutofit/>
          </a:bodyPr>
          <a:lstStyle/>
          <a:p>
            <a:pPr marL="89999" lvl="0" indent="-89999" algn="just" rtl="0">
              <a:lnSpc>
                <a:spcPct val="100000"/>
              </a:lnSpc>
              <a:spcBef>
                <a:spcPts val="0"/>
              </a:spcBef>
              <a:spcAft>
                <a:spcPts val="0"/>
              </a:spcAft>
              <a:buNone/>
            </a:pPr>
            <a:r>
              <a:rPr lang="es" sz="1000"/>
              <a:t>H. Desarrollar el rol de interlocutor válido ante los requerimientos de la Contraloría General de la República.</a:t>
            </a:r>
            <a:endParaRPr sz="1000"/>
          </a:p>
          <a:p>
            <a:pPr marL="179999" lvl="0" indent="-179999" algn="just" rtl="0">
              <a:lnSpc>
                <a:spcPct val="100000"/>
              </a:lnSpc>
              <a:spcBef>
                <a:spcPts val="1200"/>
              </a:spcBef>
              <a:spcAft>
                <a:spcPts val="0"/>
              </a:spcAft>
              <a:buNone/>
            </a:pPr>
            <a:r>
              <a:rPr lang="es" sz="1000"/>
              <a:t>I. Mantener comunicación y coordinación con el Comité de Gestión de Riesgos y con el Consejo de Auditoría Interna General de Gobierno, en asuntos relacionados con su competencia.</a:t>
            </a:r>
            <a:endParaRPr sz="1000"/>
          </a:p>
          <a:p>
            <a:pPr marL="179999" lvl="0" indent="-179999" algn="just" rtl="0">
              <a:lnSpc>
                <a:spcPct val="100000"/>
              </a:lnSpc>
              <a:spcBef>
                <a:spcPts val="1200"/>
              </a:spcBef>
              <a:spcAft>
                <a:spcPts val="0"/>
              </a:spcAft>
              <a:buNone/>
            </a:pPr>
            <a:r>
              <a:rPr lang="es" sz="1000"/>
              <a:t>J. Elaborar y presentar los antecedentes del departamento para la memoria institucional, a base de los informes de auditoría, intervenciones y otras actividades, elevándose a consideración del Director General.</a:t>
            </a:r>
            <a:endParaRPr sz="1000"/>
          </a:p>
          <a:p>
            <a:pPr marL="179999" lvl="0" indent="-179999" algn="just" rtl="0">
              <a:lnSpc>
                <a:spcPct val="100000"/>
              </a:lnSpc>
              <a:spcBef>
                <a:spcPts val="1200"/>
              </a:spcBef>
              <a:spcAft>
                <a:spcPts val="1200"/>
              </a:spcAft>
              <a:buNone/>
            </a:pPr>
            <a:r>
              <a:rPr lang="es" sz="1000"/>
              <a:t>K. Remitir al Subdirector (2da. quincena abril de cada año) las necesidades valorizadas, relativas a materias específicas de su función que tengan relación con la operacionalidad y funcionamiento de la Institución (visitas y auditorías a sedes locales), a fin de ser consideradas por el departamento finanzas en el proyecto de presupuesto anual que el Director General debe presentar para el año siguiente.</a:t>
            </a:r>
            <a:endParaRPr sz="1000"/>
          </a:p>
        </p:txBody>
      </p:sp>
      <p:cxnSp>
        <p:nvCxnSpPr>
          <p:cNvPr id="185" name="Google Shape;185;p22"/>
          <p:cNvCxnSpPr/>
          <p:nvPr/>
        </p:nvCxnSpPr>
        <p:spPr>
          <a:xfrm>
            <a:off x="4680600" y="2442050"/>
            <a:ext cx="1521000" cy="0"/>
          </a:xfrm>
          <a:prstGeom prst="straightConnector1">
            <a:avLst/>
          </a:prstGeom>
          <a:noFill/>
          <a:ln w="9525" cap="flat" cmpd="sng">
            <a:solidFill>
              <a:schemeClr val="dk2"/>
            </a:solidFill>
            <a:prstDash val="solid"/>
            <a:round/>
            <a:headEnd type="none" w="med" len="med"/>
            <a:tailEnd type="none" w="med" len="med"/>
          </a:ln>
        </p:spPr>
      </p:cxnSp>
      <p:cxnSp>
        <p:nvCxnSpPr>
          <p:cNvPr id="186" name="Google Shape;186;p22"/>
          <p:cNvCxnSpPr/>
          <p:nvPr/>
        </p:nvCxnSpPr>
        <p:spPr>
          <a:xfrm>
            <a:off x="6933400" y="2442050"/>
            <a:ext cx="1521000" cy="0"/>
          </a:xfrm>
          <a:prstGeom prst="straightConnector1">
            <a:avLst/>
          </a:prstGeom>
          <a:noFill/>
          <a:ln w="9525" cap="flat" cmpd="sng">
            <a:solidFill>
              <a:schemeClr val="dk2"/>
            </a:solidFill>
            <a:prstDash val="solid"/>
            <a:round/>
            <a:headEnd type="none" w="med" len="med"/>
            <a:tailEnd type="none" w="med" len="med"/>
          </a:ln>
        </p:spPr>
      </p:cxnSp>
      <p:sp>
        <p:nvSpPr>
          <p:cNvPr id="187" name="Google Shape;187;p22"/>
          <p:cNvSpPr/>
          <p:nvPr/>
        </p:nvSpPr>
        <p:spPr>
          <a:xfrm>
            <a:off x="6503900" y="2385500"/>
            <a:ext cx="127200" cy="113100"/>
          </a:xfrm>
          <a:prstGeom prst="donut">
            <a:avLst>
              <a:gd name="adj" fmla="val 25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cxnSp>
        <p:nvCxnSpPr>
          <p:cNvPr id="188" name="Google Shape;188;p22"/>
          <p:cNvCxnSpPr/>
          <p:nvPr/>
        </p:nvCxnSpPr>
        <p:spPr>
          <a:xfrm>
            <a:off x="4572000" y="950050"/>
            <a:ext cx="0" cy="3741900"/>
          </a:xfrm>
          <a:prstGeom prst="straightConnector1">
            <a:avLst/>
          </a:prstGeom>
          <a:noFill/>
          <a:ln w="9525" cap="flat" cmpd="sng">
            <a:solidFill>
              <a:schemeClr val="dk2"/>
            </a:solidFill>
            <a:prstDash val="solid"/>
            <a:round/>
            <a:headEnd type="none" w="med" len="med"/>
            <a:tailEnd type="none" w="med" len="med"/>
          </a:ln>
          <a:effectLst>
            <a:outerShdw blurRad="57150" dist="19050" dir="5400000" algn="bl" rotWithShape="0">
              <a:srgbClr val="000000">
                <a:alpha val="50000"/>
              </a:srgbClr>
            </a:outerShdw>
          </a:effectLst>
        </p:spPr>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A4C2F4"/>
        </a:solidFill>
        <a:effectLst/>
      </p:bgPr>
    </p:bg>
    <p:spTree>
      <p:nvGrpSpPr>
        <p:cNvPr id="1" name="Shape 192"/>
        <p:cNvGrpSpPr/>
        <p:nvPr/>
      </p:nvGrpSpPr>
      <p:grpSpPr>
        <a:xfrm>
          <a:off x="0" y="0"/>
          <a:ext cx="0" cy="0"/>
          <a:chOff x="0" y="0"/>
          <a:chExt cx="0" cy="0"/>
        </a:xfrm>
      </p:grpSpPr>
      <p:sp>
        <p:nvSpPr>
          <p:cNvPr id="193" name="Google Shape;193;p23"/>
          <p:cNvSpPr txBox="1">
            <a:spLocks noGrp="1"/>
          </p:cNvSpPr>
          <p:nvPr>
            <p:ph type="title"/>
          </p:nvPr>
        </p:nvSpPr>
        <p:spPr>
          <a:xfrm>
            <a:off x="730575" y="146375"/>
            <a:ext cx="4203600" cy="6645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s"/>
              <a:t>Secretaria Dirección General</a:t>
            </a:r>
            <a:endParaRPr/>
          </a:p>
        </p:txBody>
      </p:sp>
      <p:sp>
        <p:nvSpPr>
          <p:cNvPr id="194" name="Google Shape;194;p23"/>
          <p:cNvSpPr txBox="1">
            <a:spLocks noGrp="1"/>
          </p:cNvSpPr>
          <p:nvPr>
            <p:ph type="body" idx="1"/>
          </p:nvPr>
        </p:nvSpPr>
        <p:spPr>
          <a:xfrm>
            <a:off x="3710175" y="865925"/>
            <a:ext cx="4990200" cy="4083600"/>
          </a:xfrm>
          <a:prstGeom prst="rect">
            <a:avLst/>
          </a:prstGeom>
        </p:spPr>
        <p:txBody>
          <a:bodyPr spcFirstLastPara="1" wrap="square" lIns="91425" tIns="91425" rIns="91425" bIns="91425" anchor="t" anchorCtr="0">
            <a:normAutofit/>
          </a:bodyPr>
          <a:lstStyle/>
          <a:p>
            <a:pPr marL="179999" marR="0" lvl="0" indent="-179999" algn="just" rtl="0">
              <a:lnSpc>
                <a:spcPct val="115000"/>
              </a:lnSpc>
              <a:spcBef>
                <a:spcPts val="0"/>
              </a:spcBef>
              <a:spcAft>
                <a:spcPts val="0"/>
              </a:spcAft>
              <a:buNone/>
            </a:pPr>
            <a:r>
              <a:rPr lang="es"/>
              <a:t>A. Cumplir cabalmente todas las actividades conforme a orientaciones y requerimientos del Director General, coordinando el calendario de plazos y los aspectos de interés con autoridades, jefes de departamentos, asesores regionales, comunales, sedes locales y personal de la dirección general.</a:t>
            </a:r>
            <a:endParaRPr/>
          </a:p>
          <a:p>
            <a:pPr marL="179999" marR="0" lvl="0" indent="-179999" algn="just" rtl="0">
              <a:lnSpc>
                <a:spcPct val="115000"/>
              </a:lnSpc>
              <a:spcBef>
                <a:spcPts val="1200"/>
              </a:spcBef>
              <a:spcAft>
                <a:spcPts val="0"/>
              </a:spcAft>
              <a:buNone/>
            </a:pPr>
            <a:r>
              <a:rPr lang="es"/>
              <a:t>B. Actuar de modo honesto, leal e intachable, subordinando el interés particular al interés general o bien común. </a:t>
            </a:r>
            <a:endParaRPr/>
          </a:p>
          <a:p>
            <a:pPr marL="179999" marR="0" lvl="0" indent="-179999" algn="just" rtl="0">
              <a:lnSpc>
                <a:spcPct val="115000"/>
              </a:lnSpc>
              <a:spcBef>
                <a:spcPts val="1200"/>
              </a:spcBef>
              <a:spcAft>
                <a:spcPts val="0"/>
              </a:spcAft>
              <a:buNone/>
            </a:pPr>
            <a:r>
              <a:rPr lang="es"/>
              <a:t>C. Redactar y presentar correctamente los trabajos (oficios, cartas, notas de saludos etc.) dispuestos por el Director General. </a:t>
            </a:r>
            <a:endParaRPr/>
          </a:p>
          <a:p>
            <a:pPr marL="179999" marR="0" lvl="0" indent="-179999" algn="just" rtl="0">
              <a:lnSpc>
                <a:spcPct val="115000"/>
              </a:lnSpc>
              <a:spcBef>
                <a:spcPts val="1200"/>
              </a:spcBef>
              <a:spcAft>
                <a:spcPts val="0"/>
              </a:spcAft>
              <a:buNone/>
            </a:pPr>
            <a:r>
              <a:rPr lang="es"/>
              <a:t>D. Recibir, revisar y tramitar la documentación que será firmada por el Director General. </a:t>
            </a:r>
            <a:endParaRPr/>
          </a:p>
          <a:p>
            <a:pPr marL="179999" marR="0" lvl="0" indent="-179999" algn="just" rtl="0">
              <a:lnSpc>
                <a:spcPct val="115000"/>
              </a:lnSpc>
              <a:spcBef>
                <a:spcPts val="1200"/>
              </a:spcBef>
              <a:spcAft>
                <a:spcPts val="0"/>
              </a:spcAft>
              <a:buNone/>
            </a:pPr>
            <a:r>
              <a:rPr lang="es"/>
              <a:t>E. Responsable del archivo activo y pasivo de la documentación de la secretaría de la Dirección General.</a:t>
            </a:r>
            <a:endParaRPr/>
          </a:p>
          <a:p>
            <a:pPr marL="179999" marR="0" lvl="0" indent="-179999" algn="just" rtl="0">
              <a:lnSpc>
                <a:spcPct val="115000"/>
              </a:lnSpc>
              <a:spcBef>
                <a:spcPts val="1200"/>
              </a:spcBef>
              <a:spcAft>
                <a:spcPts val="1200"/>
              </a:spcAft>
              <a:buNone/>
            </a:pPr>
            <a:endParaRPr/>
          </a:p>
        </p:txBody>
      </p:sp>
      <p:pic>
        <p:nvPicPr>
          <p:cNvPr id="195" name="Google Shape;195;p23"/>
          <p:cNvPicPr preferRelativeResize="0"/>
          <p:nvPr/>
        </p:nvPicPr>
        <p:blipFill>
          <a:blip r:embed="rId3">
            <a:alphaModFix/>
          </a:blip>
          <a:stretch>
            <a:fillRect/>
          </a:stretch>
        </p:blipFill>
        <p:spPr>
          <a:xfrm>
            <a:off x="121600" y="146450"/>
            <a:ext cx="666438" cy="664350"/>
          </a:xfrm>
          <a:prstGeom prst="rect">
            <a:avLst/>
          </a:prstGeom>
          <a:noFill/>
          <a:ln>
            <a:noFill/>
          </a:ln>
        </p:spPr>
      </p:pic>
      <p:sp>
        <p:nvSpPr>
          <p:cNvPr id="196" name="Google Shape;196;p23">
            <a:hlinkClick r:id="" action="ppaction://hlinkshowjump?jump=firstslide"/>
          </p:cNvPr>
          <p:cNvSpPr/>
          <p:nvPr/>
        </p:nvSpPr>
        <p:spPr>
          <a:xfrm>
            <a:off x="8112725" y="266800"/>
            <a:ext cx="758100" cy="307800"/>
          </a:xfrm>
          <a:prstGeom prst="bevel">
            <a:avLst>
              <a:gd name="adj" fmla="val 12500"/>
            </a:avLst>
          </a:prstGeom>
          <a:solidFill>
            <a:srgbClr val="FFE599"/>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s"/>
              <a:t>inicio</a:t>
            </a:r>
            <a:endParaRPr/>
          </a:p>
        </p:txBody>
      </p:sp>
      <p:cxnSp>
        <p:nvCxnSpPr>
          <p:cNvPr id="197" name="Google Shape;197;p23"/>
          <p:cNvCxnSpPr/>
          <p:nvPr/>
        </p:nvCxnSpPr>
        <p:spPr>
          <a:xfrm>
            <a:off x="3575250" y="944025"/>
            <a:ext cx="0" cy="3741900"/>
          </a:xfrm>
          <a:prstGeom prst="straightConnector1">
            <a:avLst/>
          </a:prstGeom>
          <a:noFill/>
          <a:ln w="9525" cap="flat" cmpd="sng">
            <a:solidFill>
              <a:schemeClr val="dk2"/>
            </a:solidFill>
            <a:prstDash val="solid"/>
            <a:round/>
            <a:headEnd type="none" w="med" len="med"/>
            <a:tailEnd type="none" w="med" len="med"/>
          </a:ln>
          <a:effectLst>
            <a:outerShdw blurRad="57150" dist="19050" dir="5400000" algn="bl" rotWithShape="0">
              <a:srgbClr val="000000">
                <a:alpha val="50000"/>
              </a:srgbClr>
            </a:outerShdw>
          </a:effectLst>
        </p:spPr>
      </p:cxnSp>
      <p:sp>
        <p:nvSpPr>
          <p:cNvPr id="198" name="Google Shape;198;p23">
            <a:hlinkClick r:id="" action="ppaction://hlinkshowjump?jump=nextslide"/>
          </p:cNvPr>
          <p:cNvSpPr/>
          <p:nvPr/>
        </p:nvSpPr>
        <p:spPr>
          <a:xfrm>
            <a:off x="6931313" y="266800"/>
            <a:ext cx="1029600" cy="307800"/>
          </a:xfrm>
          <a:prstGeom prst="bevel">
            <a:avLst>
              <a:gd name="adj" fmla="val 12500"/>
            </a:avLst>
          </a:prstGeom>
          <a:solidFill>
            <a:schemeClr val="lt2"/>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s"/>
              <a:t>Siguiente</a:t>
            </a:r>
            <a:endParaRPr/>
          </a:p>
        </p:txBody>
      </p:sp>
      <p:sp>
        <p:nvSpPr>
          <p:cNvPr id="199" name="Google Shape;199;p23"/>
          <p:cNvSpPr txBox="1"/>
          <p:nvPr/>
        </p:nvSpPr>
        <p:spPr>
          <a:xfrm>
            <a:off x="298775" y="2420725"/>
            <a:ext cx="2725200" cy="470700"/>
          </a:xfrm>
          <a:prstGeom prst="rect">
            <a:avLst/>
          </a:prstGeom>
          <a:noFill/>
          <a:ln>
            <a:noFill/>
          </a:ln>
        </p:spPr>
        <p:txBody>
          <a:bodyPr spcFirstLastPara="1" wrap="square" lIns="91425" tIns="91425" rIns="91425" bIns="91425" anchor="t" anchorCtr="0">
            <a:noAutofit/>
          </a:bodyPr>
          <a:lstStyle/>
          <a:p>
            <a:pPr lvl="0"/>
            <a:r>
              <a:rPr lang="es" b="1" i="1" dirty="0"/>
              <a:t> </a:t>
            </a:r>
            <a:r>
              <a:rPr lang="es" b="1" i="1" dirty="0" smtClean="0"/>
              <a:t>   </a:t>
            </a:r>
            <a:endParaRPr lang="es-CL" sz="1900" i="1" dirty="0"/>
          </a:p>
          <a:p>
            <a:pPr marL="0" marR="0" lvl="0" indent="0" algn="l" rtl="0">
              <a:lnSpc>
                <a:spcPct val="100000"/>
              </a:lnSpc>
              <a:spcBef>
                <a:spcPts val="0"/>
              </a:spcBef>
              <a:spcAft>
                <a:spcPts val="0"/>
              </a:spcAft>
              <a:buNone/>
            </a:pPr>
            <a:endParaRPr sz="1900" i="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A4C2F4"/>
        </a:solidFill>
        <a:effectLst/>
      </p:bgPr>
    </p:bg>
    <p:spTree>
      <p:nvGrpSpPr>
        <p:cNvPr id="1" name="Shape 203"/>
        <p:cNvGrpSpPr/>
        <p:nvPr/>
      </p:nvGrpSpPr>
      <p:grpSpPr>
        <a:xfrm>
          <a:off x="0" y="0"/>
          <a:ext cx="0" cy="0"/>
          <a:chOff x="0" y="0"/>
          <a:chExt cx="0" cy="0"/>
        </a:xfrm>
      </p:grpSpPr>
      <p:sp>
        <p:nvSpPr>
          <p:cNvPr id="204" name="Google Shape;204;p24"/>
          <p:cNvSpPr txBox="1">
            <a:spLocks noGrp="1"/>
          </p:cNvSpPr>
          <p:nvPr>
            <p:ph type="title"/>
          </p:nvPr>
        </p:nvSpPr>
        <p:spPr>
          <a:xfrm>
            <a:off x="924925" y="340825"/>
            <a:ext cx="4163100" cy="4149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s"/>
              <a:t>Secretaria Dirección General</a:t>
            </a:r>
            <a:endParaRPr/>
          </a:p>
        </p:txBody>
      </p:sp>
      <p:sp>
        <p:nvSpPr>
          <p:cNvPr id="205" name="Google Shape;205;p24"/>
          <p:cNvSpPr txBox="1">
            <a:spLocks noGrp="1"/>
          </p:cNvSpPr>
          <p:nvPr>
            <p:ph type="body" idx="1"/>
          </p:nvPr>
        </p:nvSpPr>
        <p:spPr>
          <a:xfrm>
            <a:off x="4572000" y="954900"/>
            <a:ext cx="4255200" cy="3970200"/>
          </a:xfrm>
          <a:prstGeom prst="rect">
            <a:avLst/>
          </a:prstGeom>
        </p:spPr>
        <p:txBody>
          <a:bodyPr spcFirstLastPara="1" wrap="square" lIns="91425" tIns="91425" rIns="91425" bIns="91425" anchor="t" anchorCtr="0">
            <a:normAutofit lnSpcReduction="10000"/>
          </a:bodyPr>
          <a:lstStyle/>
          <a:p>
            <a:pPr marL="179999" lvl="0" indent="-179999" algn="l" rtl="0">
              <a:spcBef>
                <a:spcPts val="0"/>
              </a:spcBef>
              <a:spcAft>
                <a:spcPts val="0"/>
              </a:spcAft>
              <a:buNone/>
            </a:pPr>
            <a:r>
              <a:rPr lang="es"/>
              <a:t>K. Verificar y mantener al día, el cuadro de plazos establecidos por directiva anual y los dispuestos por el Director General. </a:t>
            </a:r>
            <a:endParaRPr/>
          </a:p>
          <a:p>
            <a:pPr marL="179999" lvl="0" indent="-179999" algn="l" rtl="0">
              <a:spcBef>
                <a:spcPts val="1200"/>
              </a:spcBef>
              <a:spcAft>
                <a:spcPts val="0"/>
              </a:spcAft>
              <a:buNone/>
            </a:pPr>
            <a:r>
              <a:rPr lang="es"/>
              <a:t>L. Elaborar la documentación protocolaria, dirigida a organizaciones gubernamentales y/o entidades públicas o privadas. </a:t>
            </a:r>
            <a:endParaRPr/>
          </a:p>
          <a:p>
            <a:pPr marL="179999" lvl="0" indent="-179999" algn="l" rtl="0">
              <a:spcBef>
                <a:spcPts val="1200"/>
              </a:spcBef>
              <a:spcAft>
                <a:spcPts val="0"/>
              </a:spcAft>
              <a:buNone/>
            </a:pPr>
            <a:r>
              <a:rPr lang="es"/>
              <a:t>M.Coordinar las actividades de ceremonial y protocolo, con las distintas secretarías de autoridades invitadas y departamentos de la dirección general, a fin de llevar a buen término y sin inconvenientes ceremonias o reuniones que programe la Dirección General </a:t>
            </a:r>
            <a:endParaRPr/>
          </a:p>
          <a:p>
            <a:pPr marL="179999" lvl="0" indent="-179999" algn="l" rtl="0">
              <a:spcBef>
                <a:spcPts val="1200"/>
              </a:spcBef>
              <a:spcAft>
                <a:spcPts val="1200"/>
              </a:spcAft>
              <a:buNone/>
            </a:pPr>
            <a:r>
              <a:rPr lang="es"/>
              <a:t>N. Coordinar, confirmar y excusar, las invitaciones que se cursan al Director General. o. Llevar un cronograma de actividades de relevancia mensual, documento que una vez aprobado y firmado por el Director General, deberá ser integrado a la cuenta pública anual. </a:t>
            </a:r>
            <a:endParaRPr/>
          </a:p>
        </p:txBody>
      </p:sp>
      <p:pic>
        <p:nvPicPr>
          <p:cNvPr id="206" name="Google Shape;206;p24"/>
          <p:cNvPicPr preferRelativeResize="0"/>
          <p:nvPr/>
        </p:nvPicPr>
        <p:blipFill>
          <a:blip r:embed="rId3">
            <a:alphaModFix/>
          </a:blip>
          <a:stretch>
            <a:fillRect/>
          </a:stretch>
        </p:blipFill>
        <p:spPr>
          <a:xfrm>
            <a:off x="166850" y="110225"/>
            <a:ext cx="758068" cy="755700"/>
          </a:xfrm>
          <a:prstGeom prst="rect">
            <a:avLst/>
          </a:prstGeom>
          <a:noFill/>
          <a:ln>
            <a:noFill/>
          </a:ln>
        </p:spPr>
      </p:pic>
      <p:sp>
        <p:nvSpPr>
          <p:cNvPr id="207" name="Google Shape;207;p24">
            <a:hlinkClick r:id="" action="ppaction://hlinkshowjump?jump=firstslide"/>
          </p:cNvPr>
          <p:cNvSpPr/>
          <p:nvPr/>
        </p:nvSpPr>
        <p:spPr>
          <a:xfrm>
            <a:off x="7995900" y="149075"/>
            <a:ext cx="831300" cy="307800"/>
          </a:xfrm>
          <a:prstGeom prst="bevel">
            <a:avLst>
              <a:gd name="adj" fmla="val 12500"/>
            </a:avLst>
          </a:prstGeom>
          <a:solidFill>
            <a:srgbClr val="FFE599"/>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s"/>
              <a:t>inicio</a:t>
            </a:r>
            <a:endParaRPr/>
          </a:p>
        </p:txBody>
      </p:sp>
      <p:sp>
        <p:nvSpPr>
          <p:cNvPr id="208" name="Google Shape;208;p24"/>
          <p:cNvSpPr txBox="1">
            <a:spLocks noGrp="1"/>
          </p:cNvSpPr>
          <p:nvPr>
            <p:ph type="body" idx="1"/>
          </p:nvPr>
        </p:nvSpPr>
        <p:spPr>
          <a:xfrm>
            <a:off x="166850" y="1000150"/>
            <a:ext cx="4033800" cy="3970200"/>
          </a:xfrm>
          <a:prstGeom prst="rect">
            <a:avLst/>
          </a:prstGeom>
        </p:spPr>
        <p:txBody>
          <a:bodyPr spcFirstLastPara="1" wrap="square" lIns="91425" tIns="91425" rIns="91425" bIns="91425" anchor="t" anchorCtr="0">
            <a:normAutofit fontScale="92500"/>
          </a:bodyPr>
          <a:lstStyle/>
          <a:p>
            <a:pPr marL="179999" marR="0" lvl="0" indent="-179999" algn="just" rtl="0">
              <a:lnSpc>
                <a:spcPct val="115000"/>
              </a:lnSpc>
              <a:spcBef>
                <a:spcPts val="0"/>
              </a:spcBef>
              <a:spcAft>
                <a:spcPts val="0"/>
              </a:spcAft>
              <a:buNone/>
            </a:pPr>
            <a:r>
              <a:rPr lang="es"/>
              <a:t>F. Atender el teléfono y recepción de documentos llegados a la secretaría de la Dirección General, como también de la correspondencia destina al Director General.</a:t>
            </a:r>
            <a:endParaRPr/>
          </a:p>
          <a:p>
            <a:pPr marL="269999" marR="0" lvl="0" indent="-269999" algn="just" rtl="0">
              <a:lnSpc>
                <a:spcPct val="115000"/>
              </a:lnSpc>
              <a:spcBef>
                <a:spcPts val="1200"/>
              </a:spcBef>
              <a:spcAft>
                <a:spcPts val="0"/>
              </a:spcAft>
              <a:buNone/>
            </a:pPr>
            <a:r>
              <a:rPr lang="es"/>
              <a:t>G. Concertar y atender las visitas y audiencias del Director General, planificando y sistematizando la agenda de trabajo de éste, conforme a sus orientaciones. </a:t>
            </a:r>
            <a:endParaRPr/>
          </a:p>
          <a:p>
            <a:pPr marL="179999" marR="0" lvl="0" indent="-179999" algn="just" rtl="0">
              <a:lnSpc>
                <a:spcPct val="115000"/>
              </a:lnSpc>
              <a:spcBef>
                <a:spcPts val="1200"/>
              </a:spcBef>
              <a:spcAft>
                <a:spcPts val="0"/>
              </a:spcAft>
              <a:buNone/>
            </a:pPr>
            <a:r>
              <a:rPr lang="es"/>
              <a:t>H. Coordinar las solicitudes de audiencias, tanto en la Dirección General, como en entidades gubernamentales y otras.</a:t>
            </a:r>
            <a:endParaRPr/>
          </a:p>
          <a:p>
            <a:pPr marL="179999" marR="0" lvl="0" indent="-179999" algn="just" rtl="0">
              <a:lnSpc>
                <a:spcPct val="115000"/>
              </a:lnSpc>
              <a:spcBef>
                <a:spcPts val="1200"/>
              </a:spcBef>
              <a:spcAft>
                <a:spcPts val="0"/>
              </a:spcAft>
              <a:buNone/>
            </a:pPr>
            <a:r>
              <a:rPr lang="es"/>
              <a:t>I. Coordinar las reuniones y comisiones de servicio del Director General, preparando los antecedentes correspondientes a cada una de las actividades.</a:t>
            </a:r>
            <a:endParaRPr/>
          </a:p>
          <a:p>
            <a:pPr marL="179999" lvl="0" indent="-179999" algn="l" rtl="0">
              <a:spcBef>
                <a:spcPts val="1200"/>
              </a:spcBef>
              <a:spcAft>
                <a:spcPts val="0"/>
              </a:spcAft>
              <a:buClr>
                <a:schemeClr val="dk1"/>
              </a:buClr>
              <a:buSzPct val="91666"/>
              <a:buFont typeface="Arial"/>
              <a:buNone/>
            </a:pPr>
            <a:r>
              <a:rPr lang="es"/>
              <a:t>J. Establecer contactos telefónicos, con cada una de las autoridades protocolares y aquellas que disponga el Director General.</a:t>
            </a:r>
            <a:endParaRPr/>
          </a:p>
          <a:p>
            <a:pPr marL="0" lvl="0" indent="0" algn="l" rtl="0">
              <a:spcBef>
                <a:spcPts val="1200"/>
              </a:spcBef>
              <a:spcAft>
                <a:spcPts val="1200"/>
              </a:spcAft>
              <a:buNone/>
            </a:pPr>
            <a:endParaRPr/>
          </a:p>
        </p:txBody>
      </p:sp>
      <p:cxnSp>
        <p:nvCxnSpPr>
          <p:cNvPr id="209" name="Google Shape;209;p24"/>
          <p:cNvCxnSpPr/>
          <p:nvPr/>
        </p:nvCxnSpPr>
        <p:spPr>
          <a:xfrm>
            <a:off x="4354550" y="1000150"/>
            <a:ext cx="0" cy="3741900"/>
          </a:xfrm>
          <a:prstGeom prst="straightConnector1">
            <a:avLst/>
          </a:prstGeom>
          <a:noFill/>
          <a:ln w="9525" cap="flat" cmpd="sng">
            <a:solidFill>
              <a:schemeClr val="dk2"/>
            </a:solidFill>
            <a:prstDash val="solid"/>
            <a:round/>
            <a:headEnd type="none" w="med" len="med"/>
            <a:tailEnd type="none" w="med" len="med"/>
          </a:ln>
          <a:effectLst>
            <a:outerShdw blurRad="57150" dist="19050" dir="5400000" algn="bl" rotWithShape="0">
              <a:srgbClr val="000000">
                <a:alpha val="50000"/>
              </a:srgbClr>
            </a:outerShdw>
          </a:effectLst>
        </p:spPr>
      </p:cxnSp>
      <p:sp>
        <p:nvSpPr>
          <p:cNvPr id="210" name="Google Shape;210;p24">
            <a:hlinkClick r:id="" action="ppaction://hlinkshowjump?jump=nextslide"/>
          </p:cNvPr>
          <p:cNvSpPr/>
          <p:nvPr/>
        </p:nvSpPr>
        <p:spPr>
          <a:xfrm>
            <a:off x="6786488" y="149075"/>
            <a:ext cx="1029600" cy="307800"/>
          </a:xfrm>
          <a:prstGeom prst="bevel">
            <a:avLst>
              <a:gd name="adj" fmla="val 12500"/>
            </a:avLst>
          </a:prstGeom>
          <a:solidFill>
            <a:schemeClr val="lt2"/>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s"/>
              <a:t>Siguiente</a:t>
            </a:r>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A4C2F4"/>
        </a:solidFill>
        <a:effectLst/>
      </p:bgPr>
    </p:bg>
    <p:spTree>
      <p:nvGrpSpPr>
        <p:cNvPr id="1" name="Shape 214"/>
        <p:cNvGrpSpPr/>
        <p:nvPr/>
      </p:nvGrpSpPr>
      <p:grpSpPr>
        <a:xfrm>
          <a:off x="0" y="0"/>
          <a:ext cx="0" cy="0"/>
          <a:chOff x="0" y="0"/>
          <a:chExt cx="0" cy="0"/>
        </a:xfrm>
      </p:grpSpPr>
      <p:sp>
        <p:nvSpPr>
          <p:cNvPr id="215" name="Google Shape;215;p25"/>
          <p:cNvSpPr txBox="1">
            <a:spLocks noGrp="1"/>
          </p:cNvSpPr>
          <p:nvPr>
            <p:ph type="title"/>
          </p:nvPr>
        </p:nvSpPr>
        <p:spPr>
          <a:xfrm>
            <a:off x="884450" y="191675"/>
            <a:ext cx="4255200" cy="5928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s"/>
              <a:t>Secretaria Dirección General</a:t>
            </a:r>
            <a:endParaRPr/>
          </a:p>
        </p:txBody>
      </p:sp>
      <p:sp>
        <p:nvSpPr>
          <p:cNvPr id="216" name="Google Shape;216;p25"/>
          <p:cNvSpPr txBox="1">
            <a:spLocks noGrp="1"/>
          </p:cNvSpPr>
          <p:nvPr>
            <p:ph type="body" idx="1"/>
          </p:nvPr>
        </p:nvSpPr>
        <p:spPr>
          <a:xfrm>
            <a:off x="4508450" y="1054475"/>
            <a:ext cx="4255200" cy="3970200"/>
          </a:xfrm>
          <a:prstGeom prst="rect">
            <a:avLst/>
          </a:prstGeom>
        </p:spPr>
        <p:txBody>
          <a:bodyPr spcFirstLastPara="1" wrap="square" lIns="91425" tIns="91425" rIns="91425" bIns="91425" anchor="t" anchorCtr="0">
            <a:normAutofit fontScale="92500" lnSpcReduction="10000"/>
          </a:bodyPr>
          <a:lstStyle/>
          <a:p>
            <a:pPr marL="179999" marR="0" lvl="0" indent="-179999" algn="just" rtl="0">
              <a:lnSpc>
                <a:spcPct val="115000"/>
              </a:lnSpc>
              <a:spcBef>
                <a:spcPts val="0"/>
              </a:spcBef>
              <a:spcAft>
                <a:spcPts val="0"/>
              </a:spcAft>
              <a:buNone/>
            </a:pPr>
            <a:r>
              <a:rPr lang="es"/>
              <a:t>A. La persona encargada de la oficina de partes, además de su responsabilidad por dicho cargo, tendrá la tarea de determinar el trabajo del estafeta y la supervisión de su correcto desempeño. </a:t>
            </a:r>
            <a:endParaRPr/>
          </a:p>
          <a:p>
            <a:pPr marL="179999" marR="0" lvl="0" indent="-179999" algn="just" rtl="0">
              <a:lnSpc>
                <a:spcPct val="115000"/>
              </a:lnSpc>
              <a:spcBef>
                <a:spcPts val="1200"/>
              </a:spcBef>
              <a:spcAft>
                <a:spcPts val="0"/>
              </a:spcAft>
              <a:buNone/>
            </a:pPr>
            <a:r>
              <a:rPr lang="es"/>
              <a:t>B. Recibir, registrar, despachar y distribuir la documentación que ingresa y sale de la Dirección General y conocer el lugar y trámite, en que se encuentra cada documento al interior de la organización.</a:t>
            </a:r>
            <a:endParaRPr/>
          </a:p>
          <a:p>
            <a:pPr marL="179999" marR="0" lvl="0" indent="-179999" algn="just" rtl="0">
              <a:lnSpc>
                <a:spcPct val="115000"/>
              </a:lnSpc>
              <a:spcBef>
                <a:spcPts val="1200"/>
              </a:spcBef>
              <a:spcAft>
                <a:spcPts val="0"/>
              </a:spcAft>
              <a:buNone/>
            </a:pPr>
            <a:r>
              <a:rPr lang="es"/>
              <a:t>C. Llevar un registro electrónico, asignar número y escanear la totalidad de la documentación salida y llegada, debiendo tener actualizado permanentemente el disco de respaldo con la información trabajada.</a:t>
            </a:r>
            <a:endParaRPr/>
          </a:p>
          <a:p>
            <a:pPr marL="179999" marR="0" lvl="0" indent="-179999" algn="just" rtl="0">
              <a:lnSpc>
                <a:spcPct val="115000"/>
              </a:lnSpc>
              <a:spcBef>
                <a:spcPts val="1200"/>
              </a:spcBef>
              <a:spcAft>
                <a:spcPts val="0"/>
              </a:spcAft>
              <a:buNone/>
            </a:pPr>
            <a:r>
              <a:rPr lang="es"/>
              <a:t>D. Mantener operacional el software, para el registro de la documentación llegada y salida.</a:t>
            </a:r>
            <a:endParaRPr/>
          </a:p>
          <a:p>
            <a:pPr marL="269999" marR="0" lvl="0" indent="-269999" algn="just" rtl="0">
              <a:lnSpc>
                <a:spcPct val="115000"/>
              </a:lnSpc>
              <a:spcBef>
                <a:spcPts val="1200"/>
              </a:spcBef>
              <a:spcAft>
                <a:spcPts val="1200"/>
              </a:spcAft>
              <a:buNone/>
            </a:pPr>
            <a:r>
              <a:rPr lang="es"/>
              <a:t>E. Distribuir la documentación en trámite, a los departamentos de la Dirección General. </a:t>
            </a:r>
            <a:endParaRPr/>
          </a:p>
        </p:txBody>
      </p:sp>
      <p:pic>
        <p:nvPicPr>
          <p:cNvPr id="217" name="Google Shape;217;p25"/>
          <p:cNvPicPr preferRelativeResize="0"/>
          <p:nvPr/>
        </p:nvPicPr>
        <p:blipFill>
          <a:blip r:embed="rId3">
            <a:alphaModFix/>
          </a:blip>
          <a:stretch>
            <a:fillRect/>
          </a:stretch>
        </p:blipFill>
        <p:spPr>
          <a:xfrm>
            <a:off x="166850" y="110225"/>
            <a:ext cx="758068" cy="755700"/>
          </a:xfrm>
          <a:prstGeom prst="rect">
            <a:avLst/>
          </a:prstGeom>
          <a:noFill/>
          <a:ln>
            <a:noFill/>
          </a:ln>
        </p:spPr>
      </p:pic>
      <p:sp>
        <p:nvSpPr>
          <p:cNvPr id="218" name="Google Shape;218;p25">
            <a:hlinkClick r:id="" action="ppaction://hlinkshowjump?jump=firstslide"/>
          </p:cNvPr>
          <p:cNvSpPr/>
          <p:nvPr/>
        </p:nvSpPr>
        <p:spPr>
          <a:xfrm>
            <a:off x="7921550" y="216150"/>
            <a:ext cx="842100" cy="307800"/>
          </a:xfrm>
          <a:prstGeom prst="bevel">
            <a:avLst>
              <a:gd name="adj" fmla="val 12500"/>
            </a:avLst>
          </a:prstGeom>
          <a:solidFill>
            <a:srgbClr val="FFE599"/>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s"/>
              <a:t>inicio</a:t>
            </a:r>
            <a:endParaRPr/>
          </a:p>
        </p:txBody>
      </p:sp>
      <p:sp>
        <p:nvSpPr>
          <p:cNvPr id="219" name="Google Shape;219;p25"/>
          <p:cNvSpPr txBox="1">
            <a:spLocks noGrp="1"/>
          </p:cNvSpPr>
          <p:nvPr>
            <p:ph type="body" idx="1"/>
          </p:nvPr>
        </p:nvSpPr>
        <p:spPr>
          <a:xfrm>
            <a:off x="166850" y="1000150"/>
            <a:ext cx="4033800" cy="3970200"/>
          </a:xfrm>
          <a:prstGeom prst="rect">
            <a:avLst/>
          </a:prstGeom>
        </p:spPr>
        <p:txBody>
          <a:bodyPr spcFirstLastPara="1" wrap="square" lIns="91425" tIns="91425" rIns="91425" bIns="91425" anchor="t" anchorCtr="0">
            <a:normAutofit/>
          </a:bodyPr>
          <a:lstStyle/>
          <a:p>
            <a:pPr marL="179999" marR="0" lvl="0" indent="-179999" algn="just" rtl="0">
              <a:lnSpc>
                <a:spcPct val="115000"/>
              </a:lnSpc>
              <a:spcBef>
                <a:spcPts val="0"/>
              </a:spcBef>
              <a:spcAft>
                <a:spcPts val="0"/>
              </a:spcAft>
              <a:buNone/>
            </a:pPr>
            <a:r>
              <a:rPr lang="es"/>
              <a:t>O. Llevar un cronograma de actividades de relevancia mensual, documento que una vez aprobado y firmado por el Director General, deberá ser integrado a la cuenta pública anual.</a:t>
            </a:r>
            <a:endParaRPr/>
          </a:p>
          <a:p>
            <a:pPr marL="179999" marR="0" lvl="0" indent="-179999" algn="just" rtl="0">
              <a:lnSpc>
                <a:spcPct val="115000"/>
              </a:lnSpc>
              <a:spcBef>
                <a:spcPts val="1200"/>
              </a:spcBef>
              <a:spcAft>
                <a:spcPts val="0"/>
              </a:spcAft>
              <a:buNone/>
            </a:pPr>
            <a:r>
              <a:rPr lang="es"/>
              <a:t>P. Llevar al día la relación de cumpleaños del personal de la Dirección General, comandantes locales y jefes de sede y proponer los saludos protocolares.</a:t>
            </a:r>
            <a:endParaRPr/>
          </a:p>
          <a:p>
            <a:pPr marL="179999" marR="0" lvl="0" indent="-179999" algn="just" rtl="0">
              <a:lnSpc>
                <a:spcPct val="115000"/>
              </a:lnSpc>
              <a:spcBef>
                <a:spcPts val="1200"/>
              </a:spcBef>
              <a:spcAft>
                <a:spcPts val="0"/>
              </a:spcAft>
              <a:buNone/>
            </a:pPr>
            <a:r>
              <a:rPr lang="es"/>
              <a:t>Q. Responsable del aseo y presentación de las oficinas de la secretaría, Director General, inventario y de la seguridad de las dependencias. </a:t>
            </a:r>
            <a:endParaRPr/>
          </a:p>
          <a:p>
            <a:pPr marL="179999" marR="0" lvl="0" indent="-179999" algn="just" rtl="0">
              <a:lnSpc>
                <a:spcPct val="115000"/>
              </a:lnSpc>
              <a:spcBef>
                <a:spcPts val="1200"/>
              </a:spcBef>
              <a:spcAft>
                <a:spcPts val="0"/>
              </a:spcAft>
              <a:buNone/>
            </a:pPr>
            <a:r>
              <a:rPr lang="es"/>
              <a:t>R. Administrar y rendir cuenta, de los fondos para gastos menores que se le asignen.</a:t>
            </a:r>
            <a:endParaRPr/>
          </a:p>
          <a:p>
            <a:pPr marL="179999" marR="0" lvl="0" indent="-179999" algn="just" rtl="0">
              <a:lnSpc>
                <a:spcPct val="115000"/>
              </a:lnSpc>
              <a:spcBef>
                <a:spcPts val="1200"/>
              </a:spcBef>
              <a:spcAft>
                <a:spcPts val="0"/>
              </a:spcAft>
              <a:buNone/>
            </a:pPr>
            <a:r>
              <a:rPr lang="es"/>
              <a:t>S. Reemplazar por motivos de licencias médicas, permisos o feriados, la labor de recepción, registro y despacho de documentación en la oficina de partes.</a:t>
            </a:r>
            <a:endParaRPr/>
          </a:p>
          <a:p>
            <a:pPr marL="0" lvl="0" indent="0" algn="l" rtl="0">
              <a:spcBef>
                <a:spcPts val="1200"/>
              </a:spcBef>
              <a:spcAft>
                <a:spcPts val="1200"/>
              </a:spcAft>
              <a:buNone/>
            </a:pPr>
            <a:endParaRPr/>
          </a:p>
        </p:txBody>
      </p:sp>
      <p:cxnSp>
        <p:nvCxnSpPr>
          <p:cNvPr id="220" name="Google Shape;220;p25"/>
          <p:cNvCxnSpPr/>
          <p:nvPr/>
        </p:nvCxnSpPr>
        <p:spPr>
          <a:xfrm>
            <a:off x="4354550" y="1000150"/>
            <a:ext cx="0" cy="3741900"/>
          </a:xfrm>
          <a:prstGeom prst="straightConnector1">
            <a:avLst/>
          </a:prstGeom>
          <a:noFill/>
          <a:ln w="9525" cap="flat" cmpd="sng">
            <a:solidFill>
              <a:schemeClr val="dk2"/>
            </a:solidFill>
            <a:prstDash val="solid"/>
            <a:round/>
            <a:headEnd type="none" w="med" len="med"/>
            <a:tailEnd type="none" w="med" len="med"/>
          </a:ln>
          <a:effectLst>
            <a:outerShdw blurRad="57150" dist="19050" dir="5400000" algn="bl" rotWithShape="0">
              <a:srgbClr val="000000">
                <a:alpha val="50000"/>
              </a:srgbClr>
            </a:outerShdw>
          </a:effectLst>
        </p:spPr>
      </p:cxnSp>
      <p:sp>
        <p:nvSpPr>
          <p:cNvPr id="221" name="Google Shape;221;p25">
            <a:hlinkClick r:id="" action="ppaction://hlinkshowjump?jump=nextslide"/>
          </p:cNvPr>
          <p:cNvSpPr/>
          <p:nvPr/>
        </p:nvSpPr>
        <p:spPr>
          <a:xfrm>
            <a:off x="6750263" y="216150"/>
            <a:ext cx="1029600" cy="307800"/>
          </a:xfrm>
          <a:prstGeom prst="bevel">
            <a:avLst>
              <a:gd name="adj" fmla="val 12500"/>
            </a:avLst>
          </a:prstGeom>
          <a:solidFill>
            <a:schemeClr val="lt2"/>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s"/>
              <a:t>Siguiente</a:t>
            </a:r>
            <a:endParaRPr/>
          </a:p>
        </p:txBody>
      </p:sp>
      <p:sp>
        <p:nvSpPr>
          <p:cNvPr id="222" name="Google Shape;222;p25"/>
          <p:cNvSpPr txBox="1"/>
          <p:nvPr/>
        </p:nvSpPr>
        <p:spPr>
          <a:xfrm>
            <a:off x="4626325" y="733325"/>
            <a:ext cx="3902100" cy="362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s" sz="1200" b="1" u="sng"/>
              <a:t>De la Oficina de Partes y Estafeta: </a:t>
            </a:r>
            <a:endParaRPr sz="1200" b="1" u="sng"/>
          </a:p>
        </p:txBody>
      </p:sp>
      <p:cxnSp>
        <p:nvCxnSpPr>
          <p:cNvPr id="223" name="Google Shape;223;p25"/>
          <p:cNvCxnSpPr/>
          <p:nvPr/>
        </p:nvCxnSpPr>
        <p:spPr>
          <a:xfrm>
            <a:off x="316825" y="4551525"/>
            <a:ext cx="1521000" cy="0"/>
          </a:xfrm>
          <a:prstGeom prst="straightConnector1">
            <a:avLst/>
          </a:prstGeom>
          <a:noFill/>
          <a:ln w="9525" cap="flat" cmpd="sng">
            <a:solidFill>
              <a:schemeClr val="dk2"/>
            </a:solidFill>
            <a:prstDash val="solid"/>
            <a:round/>
            <a:headEnd type="none" w="med" len="med"/>
            <a:tailEnd type="none" w="med" len="med"/>
          </a:ln>
        </p:spPr>
      </p:cxnSp>
      <p:cxnSp>
        <p:nvCxnSpPr>
          <p:cNvPr id="224" name="Google Shape;224;p25"/>
          <p:cNvCxnSpPr/>
          <p:nvPr/>
        </p:nvCxnSpPr>
        <p:spPr>
          <a:xfrm>
            <a:off x="2442875" y="4551525"/>
            <a:ext cx="1521000" cy="0"/>
          </a:xfrm>
          <a:prstGeom prst="straightConnector1">
            <a:avLst/>
          </a:prstGeom>
          <a:noFill/>
          <a:ln w="9525" cap="flat" cmpd="sng">
            <a:solidFill>
              <a:schemeClr val="dk2"/>
            </a:solidFill>
            <a:prstDash val="solid"/>
            <a:round/>
            <a:headEnd type="none" w="med" len="med"/>
            <a:tailEnd type="none" w="med" len="med"/>
          </a:ln>
        </p:spPr>
      </p:cxnSp>
      <p:sp>
        <p:nvSpPr>
          <p:cNvPr id="225" name="Google Shape;225;p25"/>
          <p:cNvSpPr/>
          <p:nvPr/>
        </p:nvSpPr>
        <p:spPr>
          <a:xfrm>
            <a:off x="2076738" y="4494975"/>
            <a:ext cx="127200" cy="113100"/>
          </a:xfrm>
          <a:prstGeom prst="donut">
            <a:avLst>
              <a:gd name="adj" fmla="val 25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A4C2F4"/>
        </a:solidFill>
        <a:effectLst/>
      </p:bgPr>
    </p:bg>
    <p:spTree>
      <p:nvGrpSpPr>
        <p:cNvPr id="1" name="Shape 229"/>
        <p:cNvGrpSpPr/>
        <p:nvPr/>
      </p:nvGrpSpPr>
      <p:grpSpPr>
        <a:xfrm>
          <a:off x="0" y="0"/>
          <a:ext cx="0" cy="0"/>
          <a:chOff x="0" y="0"/>
          <a:chExt cx="0" cy="0"/>
        </a:xfrm>
      </p:grpSpPr>
      <p:sp>
        <p:nvSpPr>
          <p:cNvPr id="230" name="Google Shape;230;p26"/>
          <p:cNvSpPr txBox="1">
            <a:spLocks noGrp="1"/>
          </p:cNvSpPr>
          <p:nvPr>
            <p:ph type="title"/>
          </p:nvPr>
        </p:nvSpPr>
        <p:spPr>
          <a:xfrm>
            <a:off x="924925" y="325900"/>
            <a:ext cx="4226400" cy="4149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SzPts val="990"/>
              <a:buNone/>
            </a:pPr>
            <a:r>
              <a:rPr lang="es"/>
              <a:t>Secretaria Dirección General</a:t>
            </a:r>
            <a:endParaRPr/>
          </a:p>
        </p:txBody>
      </p:sp>
      <p:pic>
        <p:nvPicPr>
          <p:cNvPr id="231" name="Google Shape;231;p26"/>
          <p:cNvPicPr preferRelativeResize="0"/>
          <p:nvPr/>
        </p:nvPicPr>
        <p:blipFill>
          <a:blip r:embed="rId3">
            <a:alphaModFix/>
          </a:blip>
          <a:stretch>
            <a:fillRect/>
          </a:stretch>
        </p:blipFill>
        <p:spPr>
          <a:xfrm>
            <a:off x="166850" y="110225"/>
            <a:ext cx="758068" cy="755700"/>
          </a:xfrm>
          <a:prstGeom prst="rect">
            <a:avLst/>
          </a:prstGeom>
          <a:noFill/>
          <a:ln>
            <a:noFill/>
          </a:ln>
        </p:spPr>
      </p:pic>
      <p:sp>
        <p:nvSpPr>
          <p:cNvPr id="232" name="Google Shape;232;p26">
            <a:hlinkClick r:id="" action="ppaction://hlinkshowjump?jump=firstslide"/>
          </p:cNvPr>
          <p:cNvSpPr/>
          <p:nvPr/>
        </p:nvSpPr>
        <p:spPr>
          <a:xfrm>
            <a:off x="7985150" y="200100"/>
            <a:ext cx="842100" cy="307800"/>
          </a:xfrm>
          <a:prstGeom prst="bevel">
            <a:avLst>
              <a:gd name="adj" fmla="val 12500"/>
            </a:avLst>
          </a:prstGeom>
          <a:solidFill>
            <a:srgbClr val="FFE599"/>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s"/>
              <a:t>inicio</a:t>
            </a:r>
            <a:endParaRPr/>
          </a:p>
        </p:txBody>
      </p:sp>
      <p:sp>
        <p:nvSpPr>
          <p:cNvPr id="233" name="Google Shape;233;p26"/>
          <p:cNvSpPr txBox="1">
            <a:spLocks noGrp="1"/>
          </p:cNvSpPr>
          <p:nvPr>
            <p:ph type="body" idx="1"/>
          </p:nvPr>
        </p:nvSpPr>
        <p:spPr>
          <a:xfrm>
            <a:off x="166850" y="1000150"/>
            <a:ext cx="4033800" cy="3970200"/>
          </a:xfrm>
          <a:prstGeom prst="rect">
            <a:avLst/>
          </a:prstGeom>
        </p:spPr>
        <p:txBody>
          <a:bodyPr spcFirstLastPara="1" wrap="square" lIns="91425" tIns="91425" rIns="91425" bIns="91425" anchor="t" anchorCtr="0">
            <a:normAutofit fontScale="85000" lnSpcReduction="10000"/>
          </a:bodyPr>
          <a:lstStyle/>
          <a:p>
            <a:pPr marL="179999" marR="0" lvl="0" indent="-179999" algn="just" rtl="0">
              <a:lnSpc>
                <a:spcPct val="115000"/>
              </a:lnSpc>
              <a:spcBef>
                <a:spcPts val="0"/>
              </a:spcBef>
              <a:spcAft>
                <a:spcPts val="0"/>
              </a:spcAft>
              <a:buNone/>
            </a:pPr>
            <a:r>
              <a:rPr lang="es"/>
              <a:t>F. Preparar y despachar la documentación destinada a organismos externos, la que debe ir correctamente registrada y en los sobres correspondientes, debiendo imprimirlo o pegarles la etiqueta que indique el contenido y los datos del destinatario, asimismo contará con libros o guías de despacho para respaldar la entrega de la documentación, lo anterior en coordinación con el estafeta institucional.</a:t>
            </a:r>
            <a:endParaRPr/>
          </a:p>
          <a:p>
            <a:pPr marL="179999" marR="0" lvl="0" indent="-179999" algn="just" rtl="0">
              <a:lnSpc>
                <a:spcPct val="115000"/>
              </a:lnSpc>
              <a:spcBef>
                <a:spcPts val="1200"/>
              </a:spcBef>
              <a:spcAft>
                <a:spcPts val="0"/>
              </a:spcAft>
              <a:buNone/>
            </a:pPr>
            <a:r>
              <a:rPr lang="es"/>
              <a:t>G. Para efecto de la recepción y despacho de documentación, hacia o desde la Defensa Civil de Chile, relacionada con organismos públicos, privados y sedes locales, esta actividad será efectuada a través del estafeta, quien concurrirá a los diferentes correos institucionales o públicos y oficinas de partes de las organizaciones involucradas</a:t>
            </a:r>
            <a:endParaRPr/>
          </a:p>
          <a:p>
            <a:pPr marL="179999" marR="0" lvl="0" indent="-179999" algn="just" rtl="0">
              <a:lnSpc>
                <a:spcPct val="115000"/>
              </a:lnSpc>
              <a:spcBef>
                <a:spcPts val="1200"/>
              </a:spcBef>
              <a:spcAft>
                <a:spcPts val="0"/>
              </a:spcAft>
              <a:buNone/>
            </a:pPr>
            <a:r>
              <a:rPr lang="es"/>
              <a:t>H. Responder del aseo y los cargos de inventario de la oficina de partes. </a:t>
            </a:r>
            <a:endParaRPr/>
          </a:p>
          <a:p>
            <a:pPr marL="179999" marR="0" lvl="0" indent="-179999" algn="just" rtl="0">
              <a:lnSpc>
                <a:spcPct val="115000"/>
              </a:lnSpc>
              <a:spcBef>
                <a:spcPts val="1200"/>
              </a:spcBef>
              <a:spcAft>
                <a:spcPts val="0"/>
              </a:spcAft>
              <a:buNone/>
            </a:pPr>
            <a:r>
              <a:rPr lang="es"/>
              <a:t>I. Será responsable del resguardo y custodia del respaldo digital de la totalidad de la documentación salida o llegada a la Institución y de los timbres de sello oficial correspondiente, a fin de evitar el uso indebido de terceros.</a:t>
            </a:r>
            <a:endParaRPr/>
          </a:p>
          <a:p>
            <a:pPr marL="0" lvl="0" indent="0" algn="l" rtl="0">
              <a:spcBef>
                <a:spcPts val="1200"/>
              </a:spcBef>
              <a:spcAft>
                <a:spcPts val="1200"/>
              </a:spcAft>
              <a:buNone/>
            </a:pPr>
            <a:endParaRPr/>
          </a:p>
        </p:txBody>
      </p:sp>
      <p:cxnSp>
        <p:nvCxnSpPr>
          <p:cNvPr id="234" name="Google Shape;234;p26"/>
          <p:cNvCxnSpPr/>
          <p:nvPr/>
        </p:nvCxnSpPr>
        <p:spPr>
          <a:xfrm>
            <a:off x="4354550" y="1000150"/>
            <a:ext cx="0" cy="3741900"/>
          </a:xfrm>
          <a:prstGeom prst="straightConnector1">
            <a:avLst/>
          </a:prstGeom>
          <a:noFill/>
          <a:ln w="9525" cap="flat" cmpd="sng">
            <a:solidFill>
              <a:schemeClr val="dk2"/>
            </a:solidFill>
            <a:prstDash val="solid"/>
            <a:round/>
            <a:headEnd type="none" w="med" len="med"/>
            <a:tailEnd type="none" w="med" len="med"/>
          </a:ln>
          <a:effectLst>
            <a:outerShdw blurRad="57150" dist="19050" dir="5400000" algn="bl" rotWithShape="0">
              <a:srgbClr val="000000">
                <a:alpha val="50000"/>
              </a:srgbClr>
            </a:outerShdw>
          </a:effectLst>
        </p:spPr>
      </p:cxnSp>
      <p:cxnSp>
        <p:nvCxnSpPr>
          <p:cNvPr id="235" name="Google Shape;235;p26"/>
          <p:cNvCxnSpPr/>
          <p:nvPr/>
        </p:nvCxnSpPr>
        <p:spPr>
          <a:xfrm>
            <a:off x="316825" y="4551525"/>
            <a:ext cx="1521000" cy="0"/>
          </a:xfrm>
          <a:prstGeom prst="straightConnector1">
            <a:avLst/>
          </a:prstGeom>
          <a:noFill/>
          <a:ln w="9525" cap="flat" cmpd="sng">
            <a:solidFill>
              <a:schemeClr val="dk2"/>
            </a:solidFill>
            <a:prstDash val="solid"/>
            <a:round/>
            <a:headEnd type="none" w="med" len="med"/>
            <a:tailEnd type="none" w="med" len="med"/>
          </a:ln>
        </p:spPr>
      </p:cxnSp>
      <p:cxnSp>
        <p:nvCxnSpPr>
          <p:cNvPr id="236" name="Google Shape;236;p26"/>
          <p:cNvCxnSpPr/>
          <p:nvPr/>
        </p:nvCxnSpPr>
        <p:spPr>
          <a:xfrm>
            <a:off x="2442875" y="4551525"/>
            <a:ext cx="1521000" cy="0"/>
          </a:xfrm>
          <a:prstGeom prst="straightConnector1">
            <a:avLst/>
          </a:prstGeom>
          <a:noFill/>
          <a:ln w="9525" cap="flat" cmpd="sng">
            <a:solidFill>
              <a:schemeClr val="dk2"/>
            </a:solidFill>
            <a:prstDash val="solid"/>
            <a:round/>
            <a:headEnd type="none" w="med" len="med"/>
            <a:tailEnd type="none" w="med" len="med"/>
          </a:ln>
        </p:spPr>
      </p:cxnSp>
      <p:sp>
        <p:nvSpPr>
          <p:cNvPr id="237" name="Google Shape;237;p26"/>
          <p:cNvSpPr/>
          <p:nvPr/>
        </p:nvSpPr>
        <p:spPr>
          <a:xfrm>
            <a:off x="2076738" y="4494975"/>
            <a:ext cx="127200" cy="113100"/>
          </a:xfrm>
          <a:prstGeom prst="donut">
            <a:avLst>
              <a:gd name="adj" fmla="val 25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A4C2F4"/>
        </a:solidFill>
        <a:effectLst/>
      </p:bgPr>
    </p:bg>
    <p:spTree>
      <p:nvGrpSpPr>
        <p:cNvPr id="1" name="Shape 241"/>
        <p:cNvGrpSpPr/>
        <p:nvPr/>
      </p:nvGrpSpPr>
      <p:grpSpPr>
        <a:xfrm>
          <a:off x="0" y="0"/>
          <a:ext cx="0" cy="0"/>
          <a:chOff x="0" y="0"/>
          <a:chExt cx="0" cy="0"/>
        </a:xfrm>
      </p:grpSpPr>
      <p:sp>
        <p:nvSpPr>
          <p:cNvPr id="242" name="Google Shape;242;p27"/>
          <p:cNvSpPr txBox="1">
            <a:spLocks noGrp="1"/>
          </p:cNvSpPr>
          <p:nvPr>
            <p:ph type="title"/>
          </p:nvPr>
        </p:nvSpPr>
        <p:spPr>
          <a:xfrm>
            <a:off x="975000" y="194225"/>
            <a:ext cx="3533700" cy="5877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s"/>
              <a:t>Secretaria Subdirección</a:t>
            </a:r>
            <a:endParaRPr/>
          </a:p>
        </p:txBody>
      </p:sp>
      <p:sp>
        <p:nvSpPr>
          <p:cNvPr id="243" name="Google Shape;243;p27"/>
          <p:cNvSpPr txBox="1">
            <a:spLocks noGrp="1"/>
          </p:cNvSpPr>
          <p:nvPr>
            <p:ph type="body" idx="1"/>
          </p:nvPr>
        </p:nvSpPr>
        <p:spPr>
          <a:xfrm>
            <a:off x="4177525" y="1074225"/>
            <a:ext cx="4504800" cy="4083600"/>
          </a:xfrm>
          <a:prstGeom prst="rect">
            <a:avLst/>
          </a:prstGeom>
        </p:spPr>
        <p:txBody>
          <a:bodyPr spcFirstLastPara="1" wrap="square" lIns="91425" tIns="91425" rIns="91425" bIns="91425" anchor="t" anchorCtr="0">
            <a:normAutofit fontScale="85000" lnSpcReduction="10000"/>
          </a:bodyPr>
          <a:lstStyle/>
          <a:p>
            <a:pPr marL="179999" lvl="0" indent="-179999" algn="just" rtl="0">
              <a:spcBef>
                <a:spcPts val="0"/>
              </a:spcBef>
              <a:spcAft>
                <a:spcPts val="0"/>
              </a:spcAft>
              <a:buNone/>
            </a:pPr>
            <a:r>
              <a:rPr lang="es"/>
              <a:t>A. Esta función será ejercida por un funcionario (a) que tendrá la tarea principal de llevar el rodaje administrativo de la Subdirección y la coordinación con los departamentos y asesorías de la Dirección General.</a:t>
            </a:r>
            <a:endParaRPr/>
          </a:p>
          <a:p>
            <a:pPr marL="179999" lvl="0" indent="-179999" algn="just" rtl="0">
              <a:spcBef>
                <a:spcPts val="1200"/>
              </a:spcBef>
              <a:spcAft>
                <a:spcPts val="0"/>
              </a:spcAft>
              <a:buNone/>
            </a:pPr>
            <a:r>
              <a:rPr lang="es"/>
              <a:t>B. Mantener al día el cuadro de plazos, establecidos por directiva anual y los dispuestos por el subdirector, y que tengan relación con la marcha de los departamentos.</a:t>
            </a:r>
            <a:endParaRPr/>
          </a:p>
          <a:p>
            <a:pPr marL="179999" lvl="0" indent="-179999" algn="just" rtl="0">
              <a:spcBef>
                <a:spcPts val="1200"/>
              </a:spcBef>
              <a:spcAft>
                <a:spcPts val="0"/>
              </a:spcAft>
              <a:buNone/>
            </a:pPr>
            <a:r>
              <a:rPr lang="es"/>
              <a:t>C. Programar conforme a requerimientos, las audiencias y mantener al día la agenda de actividades del subdirector, en coordinación con la secretaría de la Dirección General. </a:t>
            </a:r>
            <a:endParaRPr/>
          </a:p>
          <a:p>
            <a:pPr marL="0" lvl="0" indent="0" algn="just" rtl="0">
              <a:spcBef>
                <a:spcPts val="1200"/>
              </a:spcBef>
              <a:spcAft>
                <a:spcPts val="0"/>
              </a:spcAft>
              <a:buNone/>
            </a:pPr>
            <a:r>
              <a:rPr lang="es"/>
              <a:t>D. Elaborar la documentación correspondiente a la Subdirección.</a:t>
            </a:r>
            <a:endParaRPr/>
          </a:p>
          <a:p>
            <a:pPr marL="179999" lvl="0" indent="-179999" algn="just" rtl="0">
              <a:spcBef>
                <a:spcPts val="1200"/>
              </a:spcBef>
              <a:spcAft>
                <a:spcPts val="0"/>
              </a:spcAft>
              <a:buNone/>
            </a:pPr>
            <a:r>
              <a:rPr lang="es"/>
              <a:t>E. Recibir la documentación que proviene de los departamentos, verificando aspectos de forma y presentación, para conocimiento del subdirector y posterior remisión al Director General para su aprobación, firma y fines consiguientes. </a:t>
            </a:r>
            <a:endParaRPr/>
          </a:p>
          <a:p>
            <a:pPr marL="179999" lvl="0" indent="-179999" algn="just" rtl="0">
              <a:spcBef>
                <a:spcPts val="1200"/>
              </a:spcBef>
              <a:spcAft>
                <a:spcPts val="1200"/>
              </a:spcAft>
              <a:buNone/>
            </a:pPr>
            <a:r>
              <a:rPr lang="es"/>
              <a:t>F. Antes de la iniciación del servicio diario, mantener permanentemente informado al subdirector del estado de salud del personal enfermo (contacto diario cuando se encuentren en domicilio u hospitalizados). </a:t>
            </a:r>
            <a:endParaRPr/>
          </a:p>
        </p:txBody>
      </p:sp>
      <p:pic>
        <p:nvPicPr>
          <p:cNvPr id="244" name="Google Shape;244;p27"/>
          <p:cNvPicPr preferRelativeResize="0"/>
          <p:nvPr/>
        </p:nvPicPr>
        <p:blipFill>
          <a:blip r:embed="rId3">
            <a:alphaModFix/>
          </a:blip>
          <a:stretch>
            <a:fillRect/>
          </a:stretch>
        </p:blipFill>
        <p:spPr>
          <a:xfrm>
            <a:off x="166850" y="110225"/>
            <a:ext cx="758068" cy="755700"/>
          </a:xfrm>
          <a:prstGeom prst="rect">
            <a:avLst/>
          </a:prstGeom>
          <a:noFill/>
          <a:ln>
            <a:noFill/>
          </a:ln>
        </p:spPr>
      </p:pic>
      <p:sp>
        <p:nvSpPr>
          <p:cNvPr id="245" name="Google Shape;245;p27">
            <a:hlinkClick r:id="" action="ppaction://hlinkshowjump?jump=firstslide"/>
          </p:cNvPr>
          <p:cNvSpPr/>
          <p:nvPr/>
        </p:nvSpPr>
        <p:spPr>
          <a:xfrm>
            <a:off x="7878025" y="149075"/>
            <a:ext cx="804300" cy="307800"/>
          </a:xfrm>
          <a:prstGeom prst="bevel">
            <a:avLst>
              <a:gd name="adj" fmla="val 12500"/>
            </a:avLst>
          </a:prstGeom>
          <a:solidFill>
            <a:srgbClr val="FFE599"/>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s"/>
              <a:t>inicio</a:t>
            </a:r>
            <a:endParaRPr/>
          </a:p>
        </p:txBody>
      </p:sp>
      <p:cxnSp>
        <p:nvCxnSpPr>
          <p:cNvPr id="246" name="Google Shape;246;p27"/>
          <p:cNvCxnSpPr/>
          <p:nvPr/>
        </p:nvCxnSpPr>
        <p:spPr>
          <a:xfrm>
            <a:off x="3819150" y="954900"/>
            <a:ext cx="0" cy="3741900"/>
          </a:xfrm>
          <a:prstGeom prst="straightConnector1">
            <a:avLst/>
          </a:prstGeom>
          <a:noFill/>
          <a:ln w="9525" cap="flat" cmpd="sng">
            <a:solidFill>
              <a:schemeClr val="dk2"/>
            </a:solidFill>
            <a:prstDash val="solid"/>
            <a:round/>
            <a:headEnd type="none" w="med" len="med"/>
            <a:tailEnd type="none" w="med" len="med"/>
          </a:ln>
          <a:effectLst>
            <a:outerShdw blurRad="57150" dist="19050" dir="5400000" algn="bl" rotWithShape="0">
              <a:srgbClr val="000000">
                <a:alpha val="50000"/>
              </a:srgbClr>
            </a:outerShdw>
          </a:effectLst>
        </p:spPr>
      </p:cxnSp>
      <p:sp>
        <p:nvSpPr>
          <p:cNvPr id="247" name="Google Shape;247;p27">
            <a:hlinkClick r:id="" action="ppaction://hlinkshowjump?jump=nextslide"/>
          </p:cNvPr>
          <p:cNvSpPr/>
          <p:nvPr/>
        </p:nvSpPr>
        <p:spPr>
          <a:xfrm>
            <a:off x="6713363" y="149075"/>
            <a:ext cx="1029600" cy="307800"/>
          </a:xfrm>
          <a:prstGeom prst="bevel">
            <a:avLst>
              <a:gd name="adj" fmla="val 12500"/>
            </a:avLst>
          </a:prstGeom>
          <a:solidFill>
            <a:schemeClr val="lt2"/>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s"/>
              <a:t>Siguiente</a:t>
            </a:r>
            <a:endParaRPr/>
          </a:p>
        </p:txBody>
      </p:sp>
      <p:sp>
        <p:nvSpPr>
          <p:cNvPr id="248" name="Google Shape;248;p27"/>
          <p:cNvSpPr txBox="1"/>
          <p:nvPr/>
        </p:nvSpPr>
        <p:spPr>
          <a:xfrm>
            <a:off x="4177525" y="712125"/>
            <a:ext cx="3902100" cy="362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s" sz="1200" b="1" u="sng"/>
              <a:t>De la Secretaria: </a:t>
            </a:r>
            <a:endParaRPr sz="1200" b="1" u="sng"/>
          </a:p>
        </p:txBody>
      </p:sp>
      <p:sp>
        <p:nvSpPr>
          <p:cNvPr id="249" name="Google Shape;249;p27"/>
          <p:cNvSpPr txBox="1"/>
          <p:nvPr/>
        </p:nvSpPr>
        <p:spPr>
          <a:xfrm>
            <a:off x="166850" y="2336400"/>
            <a:ext cx="3409200" cy="4707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None/>
            </a:pPr>
            <a:r>
              <a:rPr lang="es" sz="2100" b="1" i="1"/>
              <a:t>PAC.</a:t>
            </a:r>
            <a:endParaRPr sz="2100" b="1" i="1"/>
          </a:p>
          <a:p>
            <a:pPr marL="0" marR="0" lvl="0" indent="0" algn="ctr" rtl="0">
              <a:lnSpc>
                <a:spcPct val="100000"/>
              </a:lnSpc>
              <a:spcBef>
                <a:spcPts val="0"/>
              </a:spcBef>
              <a:spcAft>
                <a:spcPts val="0"/>
              </a:spcAft>
              <a:buNone/>
            </a:pPr>
            <a:r>
              <a:rPr lang="es" sz="2100" b="1" i="1"/>
              <a:t>Héctor Salgado Jorquera</a:t>
            </a:r>
            <a:endParaRPr sz="1900" i="1"/>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A4C2F4"/>
        </a:solidFill>
        <a:effectLst/>
      </p:bgPr>
    </p:bg>
    <p:spTree>
      <p:nvGrpSpPr>
        <p:cNvPr id="1" name="Shape 253"/>
        <p:cNvGrpSpPr/>
        <p:nvPr/>
      </p:nvGrpSpPr>
      <p:grpSpPr>
        <a:xfrm>
          <a:off x="0" y="0"/>
          <a:ext cx="0" cy="0"/>
          <a:chOff x="0" y="0"/>
          <a:chExt cx="0" cy="0"/>
        </a:xfrm>
      </p:grpSpPr>
      <p:sp>
        <p:nvSpPr>
          <p:cNvPr id="254" name="Google Shape;254;p28"/>
          <p:cNvSpPr txBox="1">
            <a:spLocks noGrp="1"/>
          </p:cNvSpPr>
          <p:nvPr>
            <p:ph type="title"/>
          </p:nvPr>
        </p:nvSpPr>
        <p:spPr>
          <a:xfrm>
            <a:off x="924925" y="194075"/>
            <a:ext cx="3642300" cy="5880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s"/>
              <a:t>Secretaria Subdirección: </a:t>
            </a:r>
            <a:endParaRPr/>
          </a:p>
        </p:txBody>
      </p:sp>
      <p:sp>
        <p:nvSpPr>
          <p:cNvPr id="255" name="Google Shape;255;p28"/>
          <p:cNvSpPr txBox="1">
            <a:spLocks noGrp="1"/>
          </p:cNvSpPr>
          <p:nvPr>
            <p:ph type="body" idx="1"/>
          </p:nvPr>
        </p:nvSpPr>
        <p:spPr>
          <a:xfrm>
            <a:off x="4572000" y="982050"/>
            <a:ext cx="4255200" cy="39702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Clr>
                <a:schemeClr val="dk1"/>
              </a:buClr>
              <a:buSzPts val="1100"/>
              <a:buFont typeface="Arial"/>
              <a:buNone/>
            </a:pPr>
            <a:r>
              <a:rPr lang="es"/>
              <a:t>A. Coordinar con autoridades, sedes locales y departamentos de la Dirección General, las distintas actividades relacionadas con relaciones públicas a desarrollarse en la Institución.</a:t>
            </a:r>
            <a:endParaRPr/>
          </a:p>
          <a:p>
            <a:pPr marL="0" lvl="0" indent="0" algn="l" rtl="0">
              <a:spcBef>
                <a:spcPts val="1200"/>
              </a:spcBef>
              <a:spcAft>
                <a:spcPts val="0"/>
              </a:spcAft>
              <a:buClr>
                <a:schemeClr val="dk1"/>
              </a:buClr>
              <a:buSzPts val="1100"/>
              <a:buFont typeface="Arial"/>
              <a:buNone/>
            </a:pPr>
            <a:r>
              <a:rPr lang="es"/>
              <a:t>B. Acompañar visitantes especiales en la Institución, conforme a audiencias autorizadas por el Director General. </a:t>
            </a:r>
            <a:endParaRPr/>
          </a:p>
          <a:p>
            <a:pPr marL="0" lvl="0" indent="0" algn="l" rtl="0">
              <a:spcBef>
                <a:spcPts val="1200"/>
              </a:spcBef>
              <a:spcAft>
                <a:spcPts val="0"/>
              </a:spcAft>
              <a:buClr>
                <a:schemeClr val="dk1"/>
              </a:buClr>
              <a:buSzPts val="1100"/>
              <a:buFont typeface="Arial"/>
              <a:buNone/>
            </a:pPr>
            <a:r>
              <a:rPr lang="es"/>
              <a:t>C. Difundir las diversas actividades realizadas por la Institución a través de los medios de comunicación social. </a:t>
            </a:r>
            <a:endParaRPr/>
          </a:p>
          <a:p>
            <a:pPr marL="0" lvl="0" indent="0" algn="l" rtl="0">
              <a:spcBef>
                <a:spcPts val="1200"/>
              </a:spcBef>
              <a:spcAft>
                <a:spcPts val="0"/>
              </a:spcAft>
              <a:buClr>
                <a:schemeClr val="dk1"/>
              </a:buClr>
              <a:buSzPts val="1100"/>
              <a:buFont typeface="Arial"/>
              <a:buNone/>
            </a:pPr>
            <a:r>
              <a:rPr lang="es"/>
              <a:t>D. Establecer políticas comunicacionales acordes con las funciones de la Institución y en plena concordancia con el ámbito de la actividad comunitaria</a:t>
            </a:r>
            <a:endParaRPr/>
          </a:p>
          <a:p>
            <a:pPr marL="0" lvl="0" indent="0" algn="l" rtl="0">
              <a:spcBef>
                <a:spcPts val="1200"/>
              </a:spcBef>
              <a:spcAft>
                <a:spcPts val="0"/>
              </a:spcAft>
              <a:buClr>
                <a:schemeClr val="dk1"/>
              </a:buClr>
              <a:buSzPts val="1100"/>
              <a:buFont typeface="Arial"/>
              <a:buNone/>
            </a:pPr>
            <a:r>
              <a:rPr lang="es"/>
              <a:t>E. Coordinar el apoyo logístico en la realización de eventos</a:t>
            </a:r>
            <a:endParaRPr/>
          </a:p>
          <a:p>
            <a:pPr marL="0" lvl="0" indent="0" algn="l" rtl="0">
              <a:spcBef>
                <a:spcPts val="1200"/>
              </a:spcBef>
              <a:spcAft>
                <a:spcPts val="1200"/>
              </a:spcAft>
              <a:buClr>
                <a:schemeClr val="dk1"/>
              </a:buClr>
              <a:buSzPts val="1100"/>
              <a:buFont typeface="Arial"/>
              <a:buNone/>
            </a:pPr>
            <a:r>
              <a:rPr lang="es"/>
              <a:t>F. Representar a la Institución en actos y/o eventos públicos y privados.</a:t>
            </a:r>
            <a:endParaRPr/>
          </a:p>
        </p:txBody>
      </p:sp>
      <p:pic>
        <p:nvPicPr>
          <p:cNvPr id="256" name="Google Shape;256;p28"/>
          <p:cNvPicPr preferRelativeResize="0"/>
          <p:nvPr/>
        </p:nvPicPr>
        <p:blipFill>
          <a:blip r:embed="rId3">
            <a:alphaModFix/>
          </a:blip>
          <a:stretch>
            <a:fillRect/>
          </a:stretch>
        </p:blipFill>
        <p:spPr>
          <a:xfrm>
            <a:off x="166850" y="110225"/>
            <a:ext cx="758068" cy="755700"/>
          </a:xfrm>
          <a:prstGeom prst="rect">
            <a:avLst/>
          </a:prstGeom>
          <a:noFill/>
          <a:ln>
            <a:noFill/>
          </a:ln>
        </p:spPr>
      </p:pic>
      <p:sp>
        <p:nvSpPr>
          <p:cNvPr id="257" name="Google Shape;257;p28">
            <a:hlinkClick r:id="" action="ppaction://hlinkshowjump?jump=firstslide"/>
          </p:cNvPr>
          <p:cNvSpPr/>
          <p:nvPr/>
        </p:nvSpPr>
        <p:spPr>
          <a:xfrm>
            <a:off x="7993600" y="149075"/>
            <a:ext cx="804300" cy="307800"/>
          </a:xfrm>
          <a:prstGeom prst="bevel">
            <a:avLst>
              <a:gd name="adj" fmla="val 12500"/>
            </a:avLst>
          </a:prstGeom>
          <a:solidFill>
            <a:srgbClr val="FFE599"/>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s"/>
              <a:t>inicio</a:t>
            </a:r>
            <a:endParaRPr/>
          </a:p>
        </p:txBody>
      </p:sp>
      <p:sp>
        <p:nvSpPr>
          <p:cNvPr id="258" name="Google Shape;258;p28"/>
          <p:cNvSpPr txBox="1">
            <a:spLocks noGrp="1"/>
          </p:cNvSpPr>
          <p:nvPr>
            <p:ph type="body" idx="1"/>
          </p:nvPr>
        </p:nvSpPr>
        <p:spPr>
          <a:xfrm>
            <a:off x="166850" y="982050"/>
            <a:ext cx="4255200" cy="3970200"/>
          </a:xfrm>
          <a:prstGeom prst="rect">
            <a:avLst/>
          </a:prstGeom>
        </p:spPr>
        <p:txBody>
          <a:bodyPr spcFirstLastPara="1" wrap="square" lIns="91425" tIns="91425" rIns="91425" bIns="91425" anchor="t" anchorCtr="0">
            <a:normAutofit/>
          </a:bodyPr>
          <a:lstStyle/>
          <a:p>
            <a:pPr marL="179999" lvl="0" indent="-179999" algn="just" rtl="0">
              <a:spcBef>
                <a:spcPts val="0"/>
              </a:spcBef>
              <a:spcAft>
                <a:spcPts val="0"/>
              </a:spcAft>
              <a:buNone/>
            </a:pPr>
            <a:r>
              <a:rPr lang="es"/>
              <a:t>G. Confeccionar semanalmente para su difusión la resolución exenta, referida a las actividades dispuestas para la dirección y sedes locales, conforme a los párrafos aprobados por el Director General.</a:t>
            </a:r>
            <a:endParaRPr/>
          </a:p>
          <a:p>
            <a:pPr marL="179999" lvl="0" indent="-179999" algn="just" rtl="0">
              <a:spcBef>
                <a:spcPts val="1200"/>
              </a:spcBef>
              <a:spcAft>
                <a:spcPts val="0"/>
              </a:spcAft>
              <a:buNone/>
            </a:pPr>
            <a:r>
              <a:rPr lang="es"/>
              <a:t>H. Llevar al día los roles de turnos o servicios que disponga el Director General para el rodaje administrativo o de régimen de la Institución y su publicación por la resolución exenta semanal. </a:t>
            </a:r>
            <a:endParaRPr/>
          </a:p>
          <a:p>
            <a:pPr marL="179999" lvl="0" indent="-179999" algn="just" rtl="0">
              <a:spcBef>
                <a:spcPts val="1200"/>
              </a:spcBef>
              <a:spcAft>
                <a:spcPts val="0"/>
              </a:spcAft>
              <a:buNone/>
            </a:pPr>
            <a:r>
              <a:rPr lang="es"/>
              <a:t>I. Responsable del archivo activo y pasivo de la Subdirección</a:t>
            </a:r>
            <a:endParaRPr/>
          </a:p>
          <a:p>
            <a:pPr marL="179999" lvl="0" indent="-179999" algn="just" rtl="0">
              <a:spcBef>
                <a:spcPts val="1200"/>
              </a:spcBef>
              <a:spcAft>
                <a:spcPts val="1200"/>
              </a:spcAft>
              <a:buNone/>
            </a:pPr>
            <a:r>
              <a:rPr lang="es"/>
              <a:t>J. Responder de la presentación, aseo y los cargos de inventario de las dependencias de la secretaría y del subdirector.</a:t>
            </a:r>
            <a:endParaRPr/>
          </a:p>
        </p:txBody>
      </p:sp>
      <p:sp>
        <p:nvSpPr>
          <p:cNvPr id="259" name="Google Shape;259;p28">
            <a:hlinkClick r:id="" action="ppaction://hlinkshowjump?jump=nextslide"/>
          </p:cNvPr>
          <p:cNvSpPr/>
          <p:nvPr/>
        </p:nvSpPr>
        <p:spPr>
          <a:xfrm>
            <a:off x="6813638" y="149075"/>
            <a:ext cx="1029600" cy="307800"/>
          </a:xfrm>
          <a:prstGeom prst="bevel">
            <a:avLst>
              <a:gd name="adj" fmla="val 12500"/>
            </a:avLst>
          </a:prstGeom>
          <a:solidFill>
            <a:schemeClr val="lt2"/>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s"/>
              <a:t>Siguiente</a:t>
            </a:r>
            <a:endParaRPr/>
          </a:p>
        </p:txBody>
      </p:sp>
      <p:sp>
        <p:nvSpPr>
          <p:cNvPr id="260" name="Google Shape;260;p28"/>
          <p:cNvSpPr txBox="1"/>
          <p:nvPr/>
        </p:nvSpPr>
        <p:spPr>
          <a:xfrm>
            <a:off x="4572000" y="715225"/>
            <a:ext cx="3902100" cy="362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s" sz="1200" b="1" u="sng"/>
              <a:t>De Relaciones Públicas y Participación Ciudadana </a:t>
            </a:r>
            <a:endParaRPr sz="1200" b="1" u="sng"/>
          </a:p>
        </p:txBody>
      </p:sp>
      <p:cxnSp>
        <p:nvCxnSpPr>
          <p:cNvPr id="261" name="Google Shape;261;p28"/>
          <p:cNvCxnSpPr/>
          <p:nvPr/>
        </p:nvCxnSpPr>
        <p:spPr>
          <a:xfrm>
            <a:off x="298725" y="4460975"/>
            <a:ext cx="1521000" cy="0"/>
          </a:xfrm>
          <a:prstGeom prst="straightConnector1">
            <a:avLst/>
          </a:prstGeom>
          <a:noFill/>
          <a:ln w="9525" cap="flat" cmpd="sng">
            <a:solidFill>
              <a:schemeClr val="dk2"/>
            </a:solidFill>
            <a:prstDash val="solid"/>
            <a:round/>
            <a:headEnd type="none" w="med" len="med"/>
            <a:tailEnd type="none" w="med" len="med"/>
          </a:ln>
        </p:spPr>
      </p:cxnSp>
      <p:cxnSp>
        <p:nvCxnSpPr>
          <p:cNvPr id="262" name="Google Shape;262;p28"/>
          <p:cNvCxnSpPr/>
          <p:nvPr/>
        </p:nvCxnSpPr>
        <p:spPr>
          <a:xfrm>
            <a:off x="2406675" y="4460975"/>
            <a:ext cx="1521000" cy="0"/>
          </a:xfrm>
          <a:prstGeom prst="straightConnector1">
            <a:avLst/>
          </a:prstGeom>
          <a:noFill/>
          <a:ln w="9525" cap="flat" cmpd="sng">
            <a:solidFill>
              <a:schemeClr val="dk2"/>
            </a:solidFill>
            <a:prstDash val="solid"/>
            <a:round/>
            <a:headEnd type="none" w="med" len="med"/>
            <a:tailEnd type="none" w="med" len="med"/>
          </a:ln>
        </p:spPr>
      </p:cxnSp>
      <p:sp>
        <p:nvSpPr>
          <p:cNvPr id="263" name="Google Shape;263;p28"/>
          <p:cNvSpPr/>
          <p:nvPr/>
        </p:nvSpPr>
        <p:spPr>
          <a:xfrm>
            <a:off x="2049600" y="4404425"/>
            <a:ext cx="127200" cy="113100"/>
          </a:xfrm>
          <a:prstGeom prst="donut">
            <a:avLst>
              <a:gd name="adj" fmla="val 25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A4C2F4"/>
        </a:solidFill>
        <a:effectLst/>
      </p:bgPr>
    </p:bg>
    <p:spTree>
      <p:nvGrpSpPr>
        <p:cNvPr id="1" name="Shape 267"/>
        <p:cNvGrpSpPr/>
        <p:nvPr/>
      </p:nvGrpSpPr>
      <p:grpSpPr>
        <a:xfrm>
          <a:off x="0" y="0"/>
          <a:ext cx="0" cy="0"/>
          <a:chOff x="0" y="0"/>
          <a:chExt cx="0" cy="0"/>
        </a:xfrm>
      </p:grpSpPr>
      <p:sp>
        <p:nvSpPr>
          <p:cNvPr id="268" name="Google Shape;268;p29"/>
          <p:cNvSpPr txBox="1">
            <a:spLocks noGrp="1"/>
          </p:cNvSpPr>
          <p:nvPr>
            <p:ph type="title"/>
          </p:nvPr>
        </p:nvSpPr>
        <p:spPr>
          <a:xfrm>
            <a:off x="924925" y="189575"/>
            <a:ext cx="3447000" cy="5970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s"/>
              <a:t>Secretaria Subdirección</a:t>
            </a:r>
            <a:endParaRPr/>
          </a:p>
        </p:txBody>
      </p:sp>
      <p:sp>
        <p:nvSpPr>
          <p:cNvPr id="269" name="Google Shape;269;p29"/>
          <p:cNvSpPr txBox="1">
            <a:spLocks noGrp="1"/>
          </p:cNvSpPr>
          <p:nvPr>
            <p:ph type="body" idx="1"/>
          </p:nvPr>
        </p:nvSpPr>
        <p:spPr>
          <a:xfrm>
            <a:off x="4572000" y="982050"/>
            <a:ext cx="4255200" cy="3970200"/>
          </a:xfrm>
          <a:prstGeom prst="rect">
            <a:avLst/>
          </a:prstGeom>
        </p:spPr>
        <p:txBody>
          <a:bodyPr spcFirstLastPara="1" wrap="square" lIns="91425" tIns="91425" rIns="91425" bIns="91425" anchor="t" anchorCtr="0">
            <a:normAutofit fontScale="92500" lnSpcReduction="20000"/>
          </a:bodyPr>
          <a:lstStyle/>
          <a:p>
            <a:pPr marL="179999" lvl="0" indent="-179999" algn="just" rtl="0">
              <a:spcBef>
                <a:spcPts val="0"/>
              </a:spcBef>
              <a:spcAft>
                <a:spcPts val="0"/>
              </a:spcAft>
              <a:buClr>
                <a:schemeClr val="dk1"/>
              </a:buClr>
              <a:buSzPct val="91666"/>
              <a:buFont typeface="Arial"/>
              <a:buNone/>
            </a:pPr>
            <a:r>
              <a:rPr lang="es"/>
              <a:t>B. Se tendrá presente que la Ley N° 20.285 define como “Transparencia activa”, en artículo N° 7 toda la información que la Defensa Civil de Chile, como organismo público, debe tener obligatoriamente disponible en su página web, entre las cuales requieren permanente actualización, las siguientes : </a:t>
            </a:r>
            <a:endParaRPr/>
          </a:p>
          <a:p>
            <a:pPr marL="269999" lvl="0" indent="-179999" algn="just" rtl="0">
              <a:spcBef>
                <a:spcPts val="1200"/>
              </a:spcBef>
              <a:spcAft>
                <a:spcPts val="0"/>
              </a:spcAft>
              <a:buClr>
                <a:schemeClr val="dk1"/>
              </a:buClr>
              <a:buSzPct val="91666"/>
              <a:buFont typeface="Arial"/>
              <a:buNone/>
            </a:pPr>
            <a:r>
              <a:rPr lang="es"/>
              <a:t>1) Visión, misión y orgánica; responsabilidad de publicación : Subdirección </a:t>
            </a:r>
            <a:endParaRPr/>
          </a:p>
          <a:p>
            <a:pPr marL="360000" lvl="0" indent="-270000" algn="just" rtl="0">
              <a:spcBef>
                <a:spcPts val="1200"/>
              </a:spcBef>
              <a:spcAft>
                <a:spcPts val="0"/>
              </a:spcAft>
              <a:buClr>
                <a:schemeClr val="dk1"/>
              </a:buClr>
              <a:buSzPct val="91666"/>
              <a:buFont typeface="Arial"/>
              <a:buNone/>
            </a:pPr>
            <a:r>
              <a:rPr lang="es"/>
              <a:t>2) Personal contratado conforme a sus categorías y remuneraciones; responsable de la publicación: Departamento Recursos Humanos. </a:t>
            </a:r>
            <a:endParaRPr/>
          </a:p>
          <a:p>
            <a:pPr marL="360000" lvl="0" indent="-270000" algn="just" rtl="0">
              <a:spcBef>
                <a:spcPts val="1200"/>
              </a:spcBef>
              <a:spcAft>
                <a:spcPts val="0"/>
              </a:spcAft>
              <a:buClr>
                <a:schemeClr val="dk1"/>
              </a:buClr>
              <a:buSzPct val="91666"/>
              <a:buFont typeface="Arial"/>
              <a:buNone/>
            </a:pPr>
            <a:r>
              <a:rPr lang="es"/>
              <a:t>3) Información financiera, gestión de recursos contables y rendiciones de cuentas subvenciones municipales; responsable de la publicación: Departamento Finanzas. </a:t>
            </a:r>
            <a:endParaRPr/>
          </a:p>
          <a:p>
            <a:pPr marL="360000" lvl="0" indent="-270000" algn="just" rtl="0">
              <a:spcBef>
                <a:spcPts val="1200"/>
              </a:spcBef>
              <a:spcAft>
                <a:spcPts val="0"/>
              </a:spcAft>
              <a:buClr>
                <a:schemeClr val="dk1"/>
              </a:buClr>
              <a:buSzPct val="91666"/>
              <a:buFont typeface="Arial"/>
              <a:buNone/>
            </a:pPr>
            <a:r>
              <a:rPr lang="es"/>
              <a:t>4) Información de compras con trato directo; responsable Departamento Logístico (sección adquisiciones).</a:t>
            </a:r>
            <a:endParaRPr/>
          </a:p>
          <a:p>
            <a:pPr marL="269999" lvl="0" indent="-269999" algn="just" rtl="0">
              <a:spcBef>
                <a:spcPts val="1200"/>
              </a:spcBef>
              <a:spcAft>
                <a:spcPts val="1200"/>
              </a:spcAft>
              <a:buClr>
                <a:schemeClr val="dk1"/>
              </a:buClr>
              <a:buSzPct val="91666"/>
              <a:buFont typeface="Arial"/>
              <a:buNone/>
            </a:pPr>
            <a:r>
              <a:rPr lang="es"/>
              <a:t> 5) Convenios de índole académico, reglamentos, manuales o cartillas institucionales; responsables de la publicación: Departamento de Planificación y Estudios</a:t>
            </a:r>
            <a:endParaRPr/>
          </a:p>
        </p:txBody>
      </p:sp>
      <p:pic>
        <p:nvPicPr>
          <p:cNvPr id="270" name="Google Shape;270;p29"/>
          <p:cNvPicPr preferRelativeResize="0"/>
          <p:nvPr/>
        </p:nvPicPr>
        <p:blipFill>
          <a:blip r:embed="rId3">
            <a:alphaModFix/>
          </a:blip>
          <a:stretch>
            <a:fillRect/>
          </a:stretch>
        </p:blipFill>
        <p:spPr>
          <a:xfrm>
            <a:off x="166850" y="110225"/>
            <a:ext cx="758068" cy="755700"/>
          </a:xfrm>
          <a:prstGeom prst="rect">
            <a:avLst/>
          </a:prstGeom>
          <a:noFill/>
          <a:ln>
            <a:noFill/>
          </a:ln>
        </p:spPr>
      </p:pic>
      <p:sp>
        <p:nvSpPr>
          <p:cNvPr id="271" name="Google Shape;271;p29">
            <a:hlinkClick r:id="" action="ppaction://hlinkshowjump?jump=firstslide"/>
          </p:cNvPr>
          <p:cNvSpPr/>
          <p:nvPr/>
        </p:nvSpPr>
        <p:spPr>
          <a:xfrm>
            <a:off x="7973150" y="149075"/>
            <a:ext cx="813300" cy="307800"/>
          </a:xfrm>
          <a:prstGeom prst="bevel">
            <a:avLst>
              <a:gd name="adj" fmla="val 12500"/>
            </a:avLst>
          </a:prstGeom>
          <a:solidFill>
            <a:srgbClr val="FFE599"/>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s"/>
              <a:t>inicio</a:t>
            </a:r>
            <a:endParaRPr/>
          </a:p>
        </p:txBody>
      </p:sp>
      <p:sp>
        <p:nvSpPr>
          <p:cNvPr id="272" name="Google Shape;272;p29"/>
          <p:cNvSpPr txBox="1">
            <a:spLocks noGrp="1"/>
          </p:cNvSpPr>
          <p:nvPr>
            <p:ph type="body" idx="1"/>
          </p:nvPr>
        </p:nvSpPr>
        <p:spPr>
          <a:xfrm>
            <a:off x="166850" y="982050"/>
            <a:ext cx="4255200" cy="3970200"/>
          </a:xfrm>
          <a:prstGeom prst="rect">
            <a:avLst/>
          </a:prstGeom>
        </p:spPr>
        <p:txBody>
          <a:bodyPr spcFirstLastPara="1" wrap="square" lIns="91425" tIns="91425" rIns="91425" bIns="91425" anchor="t" anchorCtr="0">
            <a:normAutofit/>
          </a:bodyPr>
          <a:lstStyle/>
          <a:p>
            <a:pPr marL="179999" lvl="0" indent="-179999" algn="just" rtl="0">
              <a:spcBef>
                <a:spcPts val="0"/>
              </a:spcBef>
              <a:spcAft>
                <a:spcPts val="0"/>
              </a:spcAft>
              <a:buNone/>
            </a:pPr>
            <a:r>
              <a:rPr lang="es"/>
              <a:t>G. Coordinar y fiscalizar la difusión oportuna de la totalidad de las actividades que cumple las sedes locales y Dirección General, en el ámbito social y de la protección civil, a través de la página WEB Institucional.</a:t>
            </a:r>
            <a:endParaRPr/>
          </a:p>
          <a:p>
            <a:pPr marL="179999" lvl="0" indent="-179999" algn="just" rtl="0">
              <a:spcBef>
                <a:spcPts val="1200"/>
              </a:spcBef>
              <a:spcAft>
                <a:spcPts val="0"/>
              </a:spcAft>
              <a:buNone/>
            </a:pPr>
            <a:r>
              <a:rPr lang="es"/>
              <a:t>H. Dar cumplimiento por parte de la Defensa Civil de Chile, al mandato legal de la Ley N° 20.500, del año 2011 “Participación Ciudadana”.</a:t>
            </a:r>
            <a:endParaRPr/>
          </a:p>
          <a:p>
            <a:pPr marL="0" lvl="0" indent="0" algn="l" rtl="0">
              <a:spcBef>
                <a:spcPts val="1200"/>
              </a:spcBef>
              <a:spcAft>
                <a:spcPts val="0"/>
              </a:spcAft>
              <a:buNone/>
            </a:pPr>
            <a:endParaRPr/>
          </a:p>
          <a:p>
            <a:pPr marL="0" lvl="0" indent="0" algn="l" rtl="0">
              <a:spcBef>
                <a:spcPts val="1200"/>
              </a:spcBef>
              <a:spcAft>
                <a:spcPts val="0"/>
              </a:spcAft>
              <a:buNone/>
            </a:pPr>
            <a:endParaRPr/>
          </a:p>
          <a:p>
            <a:pPr marL="179999" lvl="0" indent="-179999" algn="just" rtl="0">
              <a:spcBef>
                <a:spcPts val="1200"/>
              </a:spcBef>
              <a:spcAft>
                <a:spcPts val="1200"/>
              </a:spcAft>
              <a:buNone/>
            </a:pPr>
            <a:r>
              <a:rPr lang="es"/>
              <a:t>A. Desempeñarse como administrador del funcionamiento y mantenimiento de la página web institucional, debiendo dar cumplimiento a las obligaciones que impone la Ley N° 20.285 sobre el acceso a la información pública y gobierno transparente.</a:t>
            </a:r>
            <a:endParaRPr/>
          </a:p>
        </p:txBody>
      </p:sp>
      <p:cxnSp>
        <p:nvCxnSpPr>
          <p:cNvPr id="273" name="Google Shape;273;p29"/>
          <p:cNvCxnSpPr/>
          <p:nvPr/>
        </p:nvCxnSpPr>
        <p:spPr>
          <a:xfrm>
            <a:off x="325875" y="2921900"/>
            <a:ext cx="1521000" cy="0"/>
          </a:xfrm>
          <a:prstGeom prst="straightConnector1">
            <a:avLst/>
          </a:prstGeom>
          <a:noFill/>
          <a:ln w="9525" cap="flat" cmpd="sng">
            <a:solidFill>
              <a:schemeClr val="dk2"/>
            </a:solidFill>
            <a:prstDash val="solid"/>
            <a:round/>
            <a:headEnd type="none" w="med" len="med"/>
            <a:tailEnd type="none" w="med" len="med"/>
          </a:ln>
        </p:spPr>
      </p:cxnSp>
      <p:cxnSp>
        <p:nvCxnSpPr>
          <p:cNvPr id="274" name="Google Shape;274;p29"/>
          <p:cNvCxnSpPr/>
          <p:nvPr/>
        </p:nvCxnSpPr>
        <p:spPr>
          <a:xfrm>
            <a:off x="2361400" y="2921900"/>
            <a:ext cx="1521000" cy="0"/>
          </a:xfrm>
          <a:prstGeom prst="straightConnector1">
            <a:avLst/>
          </a:prstGeom>
          <a:noFill/>
          <a:ln w="9525" cap="flat" cmpd="sng">
            <a:solidFill>
              <a:schemeClr val="dk2"/>
            </a:solidFill>
            <a:prstDash val="solid"/>
            <a:round/>
            <a:headEnd type="none" w="med" len="med"/>
            <a:tailEnd type="none" w="med" len="med"/>
          </a:ln>
        </p:spPr>
      </p:cxnSp>
      <p:sp>
        <p:nvSpPr>
          <p:cNvPr id="275" name="Google Shape;275;p29"/>
          <p:cNvSpPr/>
          <p:nvPr/>
        </p:nvSpPr>
        <p:spPr>
          <a:xfrm>
            <a:off x="2040538" y="2865350"/>
            <a:ext cx="127200" cy="113100"/>
          </a:xfrm>
          <a:prstGeom prst="donut">
            <a:avLst>
              <a:gd name="adj" fmla="val 25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76" name="Google Shape;276;p29"/>
          <p:cNvSpPr txBox="1"/>
          <p:nvPr/>
        </p:nvSpPr>
        <p:spPr>
          <a:xfrm>
            <a:off x="235375" y="3096300"/>
            <a:ext cx="3902100" cy="362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s" sz="1200" b="1" u="sng"/>
              <a:t>De la Página Web:</a:t>
            </a:r>
            <a:endParaRPr sz="1200" b="1" u="sng"/>
          </a:p>
        </p:txBody>
      </p:sp>
      <p:sp>
        <p:nvSpPr>
          <p:cNvPr id="277" name="Google Shape;277;p29">
            <a:hlinkClick r:id="" action="ppaction://hlinkshowjump?jump=nextslide"/>
          </p:cNvPr>
          <p:cNvSpPr/>
          <p:nvPr/>
        </p:nvSpPr>
        <p:spPr>
          <a:xfrm>
            <a:off x="6803413" y="149075"/>
            <a:ext cx="1029600" cy="307800"/>
          </a:xfrm>
          <a:prstGeom prst="bevel">
            <a:avLst>
              <a:gd name="adj" fmla="val 12500"/>
            </a:avLst>
          </a:prstGeom>
          <a:solidFill>
            <a:schemeClr val="lt2"/>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s"/>
              <a:t>Siguiente</a:t>
            </a:r>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A4C2F4"/>
        </a:solidFill>
        <a:effectLst/>
      </p:bgPr>
    </p:bg>
    <p:spTree>
      <p:nvGrpSpPr>
        <p:cNvPr id="1" name="Shape 281"/>
        <p:cNvGrpSpPr/>
        <p:nvPr/>
      </p:nvGrpSpPr>
      <p:grpSpPr>
        <a:xfrm>
          <a:off x="0" y="0"/>
          <a:ext cx="0" cy="0"/>
          <a:chOff x="0" y="0"/>
          <a:chExt cx="0" cy="0"/>
        </a:xfrm>
      </p:grpSpPr>
      <p:sp>
        <p:nvSpPr>
          <p:cNvPr id="282" name="Google Shape;282;p30"/>
          <p:cNvSpPr txBox="1">
            <a:spLocks noGrp="1"/>
          </p:cNvSpPr>
          <p:nvPr>
            <p:ph type="title"/>
          </p:nvPr>
        </p:nvSpPr>
        <p:spPr>
          <a:xfrm>
            <a:off x="924925" y="198575"/>
            <a:ext cx="3447000" cy="5790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s"/>
              <a:t>Secretaria Subdirección</a:t>
            </a:r>
            <a:endParaRPr/>
          </a:p>
        </p:txBody>
      </p:sp>
      <p:sp>
        <p:nvSpPr>
          <p:cNvPr id="283" name="Google Shape;283;p30"/>
          <p:cNvSpPr txBox="1">
            <a:spLocks noGrp="1"/>
          </p:cNvSpPr>
          <p:nvPr>
            <p:ph type="body" idx="1"/>
          </p:nvPr>
        </p:nvSpPr>
        <p:spPr>
          <a:xfrm>
            <a:off x="4572000" y="904775"/>
            <a:ext cx="4255200" cy="3970200"/>
          </a:xfrm>
          <a:prstGeom prst="rect">
            <a:avLst/>
          </a:prstGeom>
        </p:spPr>
        <p:txBody>
          <a:bodyPr spcFirstLastPara="1" wrap="square" lIns="91425" tIns="91425" rIns="91425" bIns="91425" anchor="t" anchorCtr="0">
            <a:normAutofit lnSpcReduction="10000"/>
          </a:bodyPr>
          <a:lstStyle/>
          <a:p>
            <a:pPr marL="269999" lvl="0" indent="-269999" algn="just" rtl="0">
              <a:spcBef>
                <a:spcPts val="0"/>
              </a:spcBef>
              <a:spcAft>
                <a:spcPts val="0"/>
              </a:spcAft>
              <a:buClr>
                <a:schemeClr val="dk1"/>
              </a:buClr>
              <a:buSzPts val="1100"/>
              <a:buFont typeface="Arial"/>
              <a:buNone/>
            </a:pPr>
            <a:r>
              <a:rPr lang="es"/>
              <a:t>C.  Se deberá analizar cada solicitud, a fin que se cumpla con todos los antecedentes de identificación del requirente y que la información solicitada pertenece al ámbito de la Defensa Civil de Chile. Si la solicitud viene incompleta, se tomará contacto con él o la solicitante, para pedir los antecedentes faltantes y proceder a su trámite.</a:t>
            </a:r>
            <a:endParaRPr/>
          </a:p>
          <a:p>
            <a:pPr marL="269999" lvl="0" indent="-269999" algn="just" rtl="0">
              <a:spcBef>
                <a:spcPts val="1200"/>
              </a:spcBef>
              <a:spcAft>
                <a:spcPts val="0"/>
              </a:spcAft>
              <a:buClr>
                <a:schemeClr val="dk1"/>
              </a:buClr>
              <a:buSzPts val="1100"/>
              <a:buFont typeface="Arial"/>
              <a:buNone/>
            </a:pPr>
            <a:r>
              <a:rPr lang="es"/>
              <a:t>D.  Dada la conformidad de la recepción de la solicitud, esta se derivará al jefe del departamento donde corresponda la información requerida, previendo que hay un plazo de 20 día hábiles para su respuesta, prorrogable por única vez, previa comunicación al solicitante de hasta 10 días. Las respuestas serán firmadas por el Director General.</a:t>
            </a:r>
            <a:endParaRPr/>
          </a:p>
          <a:p>
            <a:pPr marL="269999" lvl="0" indent="-269999" algn="just" rtl="0">
              <a:spcBef>
                <a:spcPts val="1200"/>
              </a:spcBef>
              <a:spcAft>
                <a:spcPts val="1200"/>
              </a:spcAft>
              <a:buClr>
                <a:schemeClr val="dk1"/>
              </a:buClr>
              <a:buSzPts val="1100"/>
              <a:buFont typeface="Arial"/>
              <a:buNone/>
            </a:pPr>
            <a:r>
              <a:rPr lang="es"/>
              <a:t>E. Certificar la solicitud y archivar correlativamente el procedimiento de entrega requerida y mantener el respaldo correspondiente.</a:t>
            </a:r>
            <a:endParaRPr/>
          </a:p>
        </p:txBody>
      </p:sp>
      <p:pic>
        <p:nvPicPr>
          <p:cNvPr id="284" name="Google Shape;284;p30"/>
          <p:cNvPicPr preferRelativeResize="0"/>
          <p:nvPr/>
        </p:nvPicPr>
        <p:blipFill>
          <a:blip r:embed="rId3">
            <a:alphaModFix/>
          </a:blip>
          <a:stretch>
            <a:fillRect/>
          </a:stretch>
        </p:blipFill>
        <p:spPr>
          <a:xfrm>
            <a:off x="166850" y="110225"/>
            <a:ext cx="758068" cy="755700"/>
          </a:xfrm>
          <a:prstGeom prst="rect">
            <a:avLst/>
          </a:prstGeom>
          <a:noFill/>
          <a:ln>
            <a:noFill/>
          </a:ln>
        </p:spPr>
      </p:pic>
      <p:sp>
        <p:nvSpPr>
          <p:cNvPr id="285" name="Google Shape;285;p30">
            <a:hlinkClick r:id="" action="ppaction://hlinkshowjump?jump=firstslide"/>
          </p:cNvPr>
          <p:cNvSpPr/>
          <p:nvPr/>
        </p:nvSpPr>
        <p:spPr>
          <a:xfrm>
            <a:off x="7948950" y="149075"/>
            <a:ext cx="813300" cy="307800"/>
          </a:xfrm>
          <a:prstGeom prst="bevel">
            <a:avLst>
              <a:gd name="adj" fmla="val 12500"/>
            </a:avLst>
          </a:prstGeom>
          <a:solidFill>
            <a:srgbClr val="FFE599"/>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s"/>
              <a:t>inicio</a:t>
            </a:r>
            <a:endParaRPr/>
          </a:p>
        </p:txBody>
      </p:sp>
      <p:sp>
        <p:nvSpPr>
          <p:cNvPr id="286" name="Google Shape;286;p30"/>
          <p:cNvSpPr txBox="1">
            <a:spLocks noGrp="1"/>
          </p:cNvSpPr>
          <p:nvPr>
            <p:ph type="body" idx="1"/>
          </p:nvPr>
        </p:nvSpPr>
        <p:spPr>
          <a:xfrm>
            <a:off x="166850" y="945825"/>
            <a:ext cx="4255200" cy="3970200"/>
          </a:xfrm>
          <a:prstGeom prst="rect">
            <a:avLst/>
          </a:prstGeom>
        </p:spPr>
        <p:txBody>
          <a:bodyPr spcFirstLastPara="1" wrap="square" lIns="91425" tIns="91425" rIns="91425" bIns="91425" anchor="t" anchorCtr="0">
            <a:normAutofit/>
          </a:bodyPr>
          <a:lstStyle/>
          <a:p>
            <a:pPr marL="179999" lvl="0" indent="-179999" algn="just" rtl="0">
              <a:spcBef>
                <a:spcPts val="0"/>
              </a:spcBef>
              <a:spcAft>
                <a:spcPts val="0"/>
              </a:spcAft>
              <a:buNone/>
            </a:pPr>
            <a:r>
              <a:rPr lang="es"/>
              <a:t>C. Mantener actualizado los canales o vías de navegación para las solicitudes de acceso a la información y obligaciones que impone la Ley N° 20.285 sobre acceso a la Información Pública y los antecedentes en la página gobierno transparente.</a:t>
            </a:r>
            <a:endParaRPr/>
          </a:p>
          <a:p>
            <a:pPr marL="0" lvl="0" indent="0" algn="l" rtl="0">
              <a:spcBef>
                <a:spcPts val="1200"/>
              </a:spcBef>
              <a:spcAft>
                <a:spcPts val="0"/>
              </a:spcAft>
              <a:buNone/>
            </a:pPr>
            <a:endParaRPr/>
          </a:p>
          <a:p>
            <a:pPr marL="0" lvl="0" indent="0" algn="l" rtl="0">
              <a:spcBef>
                <a:spcPts val="1200"/>
              </a:spcBef>
              <a:spcAft>
                <a:spcPts val="0"/>
              </a:spcAft>
              <a:buNone/>
            </a:pPr>
            <a:endParaRPr/>
          </a:p>
          <a:p>
            <a:pPr marL="179999" lvl="0" indent="-179999" algn="just" rtl="0">
              <a:spcBef>
                <a:spcPts val="1200"/>
              </a:spcBef>
              <a:spcAft>
                <a:spcPts val="0"/>
              </a:spcAft>
              <a:buNone/>
            </a:pPr>
            <a:r>
              <a:rPr lang="es"/>
              <a:t>A. Dar cumplimiento a lo dispuesto en la ley N° 20.285, relacionada con la oficina de informaciones, reclamos y sugerencias (OIRS).</a:t>
            </a:r>
            <a:endParaRPr/>
          </a:p>
          <a:p>
            <a:pPr marL="179999" lvl="0" indent="-179999" algn="just" rtl="0">
              <a:spcBef>
                <a:spcPts val="1200"/>
              </a:spcBef>
              <a:spcAft>
                <a:spcPts val="1200"/>
              </a:spcAft>
              <a:buNone/>
            </a:pPr>
            <a:r>
              <a:rPr lang="es"/>
              <a:t>B. Las solicitudes o reclamos se podrán efectuar por escrito, llenando el formulario foliado pertinente o a través del sitio electrónico institucional.</a:t>
            </a:r>
            <a:endParaRPr/>
          </a:p>
        </p:txBody>
      </p:sp>
      <p:cxnSp>
        <p:nvCxnSpPr>
          <p:cNvPr id="287" name="Google Shape;287;p30"/>
          <p:cNvCxnSpPr/>
          <p:nvPr/>
        </p:nvCxnSpPr>
        <p:spPr>
          <a:xfrm>
            <a:off x="343400" y="2288150"/>
            <a:ext cx="1521000" cy="0"/>
          </a:xfrm>
          <a:prstGeom prst="straightConnector1">
            <a:avLst/>
          </a:prstGeom>
          <a:noFill/>
          <a:ln w="9525" cap="flat" cmpd="sng">
            <a:solidFill>
              <a:schemeClr val="dk2"/>
            </a:solidFill>
            <a:prstDash val="solid"/>
            <a:round/>
            <a:headEnd type="none" w="med" len="med"/>
            <a:tailEnd type="none" w="med" len="med"/>
          </a:ln>
        </p:spPr>
      </p:cxnSp>
      <p:cxnSp>
        <p:nvCxnSpPr>
          <p:cNvPr id="288" name="Google Shape;288;p30"/>
          <p:cNvCxnSpPr/>
          <p:nvPr/>
        </p:nvCxnSpPr>
        <p:spPr>
          <a:xfrm>
            <a:off x="2587750" y="2288150"/>
            <a:ext cx="1521000" cy="0"/>
          </a:xfrm>
          <a:prstGeom prst="straightConnector1">
            <a:avLst/>
          </a:prstGeom>
          <a:noFill/>
          <a:ln w="9525" cap="flat" cmpd="sng">
            <a:solidFill>
              <a:schemeClr val="dk2"/>
            </a:solidFill>
            <a:prstDash val="solid"/>
            <a:round/>
            <a:headEnd type="none" w="med" len="med"/>
            <a:tailEnd type="none" w="med" len="med"/>
          </a:ln>
        </p:spPr>
      </p:cxnSp>
      <p:sp>
        <p:nvSpPr>
          <p:cNvPr id="289" name="Google Shape;289;p30"/>
          <p:cNvSpPr/>
          <p:nvPr/>
        </p:nvSpPr>
        <p:spPr>
          <a:xfrm>
            <a:off x="2162463" y="2231600"/>
            <a:ext cx="127200" cy="113100"/>
          </a:xfrm>
          <a:prstGeom prst="donut">
            <a:avLst>
              <a:gd name="adj" fmla="val 25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90" name="Google Shape;290;p30"/>
          <p:cNvSpPr txBox="1"/>
          <p:nvPr/>
        </p:nvSpPr>
        <p:spPr>
          <a:xfrm>
            <a:off x="275025" y="2390700"/>
            <a:ext cx="3902100" cy="362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s" sz="1200" b="1" u="sng"/>
              <a:t>De la oficina de informaciones, reclamos y sugerencias (OIRS):</a:t>
            </a:r>
            <a:endParaRPr sz="1200" b="1" u="sng"/>
          </a:p>
        </p:txBody>
      </p:sp>
      <p:cxnSp>
        <p:nvCxnSpPr>
          <p:cNvPr id="291" name="Google Shape;291;p30"/>
          <p:cNvCxnSpPr/>
          <p:nvPr/>
        </p:nvCxnSpPr>
        <p:spPr>
          <a:xfrm>
            <a:off x="4877675" y="4821600"/>
            <a:ext cx="1521000" cy="0"/>
          </a:xfrm>
          <a:prstGeom prst="straightConnector1">
            <a:avLst/>
          </a:prstGeom>
          <a:noFill/>
          <a:ln w="9525" cap="flat" cmpd="sng">
            <a:solidFill>
              <a:schemeClr val="dk2"/>
            </a:solidFill>
            <a:prstDash val="solid"/>
            <a:round/>
            <a:headEnd type="none" w="med" len="med"/>
            <a:tailEnd type="none" w="med" len="med"/>
          </a:ln>
        </p:spPr>
      </p:cxnSp>
      <p:sp>
        <p:nvSpPr>
          <p:cNvPr id="292" name="Google Shape;292;p30"/>
          <p:cNvSpPr/>
          <p:nvPr/>
        </p:nvSpPr>
        <p:spPr>
          <a:xfrm>
            <a:off x="6665038" y="4765050"/>
            <a:ext cx="127200" cy="113100"/>
          </a:xfrm>
          <a:prstGeom prst="donut">
            <a:avLst>
              <a:gd name="adj" fmla="val 25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cxnSp>
        <p:nvCxnSpPr>
          <p:cNvPr id="293" name="Google Shape;293;p30"/>
          <p:cNvCxnSpPr/>
          <p:nvPr/>
        </p:nvCxnSpPr>
        <p:spPr>
          <a:xfrm>
            <a:off x="7058625" y="4821600"/>
            <a:ext cx="1521000" cy="0"/>
          </a:xfrm>
          <a:prstGeom prst="straightConnector1">
            <a:avLst/>
          </a:prstGeom>
          <a:noFill/>
          <a:ln w="9525" cap="flat" cmpd="sng">
            <a:solidFill>
              <a:schemeClr val="dk2"/>
            </a:solidFill>
            <a:prstDash val="solid"/>
            <a:round/>
            <a:headEnd type="none" w="med" len="med"/>
            <a:tailEnd type="none" w="med" len="med"/>
          </a:ln>
        </p:spPr>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A4C2F4"/>
        </a:solidFill>
        <a:effectLst/>
      </p:bgPr>
    </p:bg>
    <p:spTree>
      <p:nvGrpSpPr>
        <p:cNvPr id="1" name="Shape 297"/>
        <p:cNvGrpSpPr/>
        <p:nvPr/>
      </p:nvGrpSpPr>
      <p:grpSpPr>
        <a:xfrm>
          <a:off x="0" y="0"/>
          <a:ext cx="0" cy="0"/>
          <a:chOff x="0" y="0"/>
          <a:chExt cx="0" cy="0"/>
        </a:xfrm>
      </p:grpSpPr>
      <p:sp>
        <p:nvSpPr>
          <p:cNvPr id="298" name="Google Shape;298;p31"/>
          <p:cNvSpPr txBox="1">
            <a:spLocks noGrp="1"/>
          </p:cNvSpPr>
          <p:nvPr>
            <p:ph type="title"/>
          </p:nvPr>
        </p:nvSpPr>
        <p:spPr>
          <a:xfrm>
            <a:off x="975000" y="456875"/>
            <a:ext cx="5163300" cy="470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s"/>
              <a:t>Jefe Departamento Planificación y Gestión </a:t>
            </a:r>
            <a:endParaRPr/>
          </a:p>
        </p:txBody>
      </p:sp>
      <p:sp>
        <p:nvSpPr>
          <p:cNvPr id="299" name="Google Shape;299;p31"/>
          <p:cNvSpPr txBox="1">
            <a:spLocks noGrp="1"/>
          </p:cNvSpPr>
          <p:nvPr>
            <p:ph type="body" idx="1"/>
          </p:nvPr>
        </p:nvSpPr>
        <p:spPr>
          <a:xfrm>
            <a:off x="3766250" y="927575"/>
            <a:ext cx="5106300" cy="4083600"/>
          </a:xfrm>
          <a:prstGeom prst="rect">
            <a:avLst/>
          </a:prstGeom>
        </p:spPr>
        <p:txBody>
          <a:bodyPr spcFirstLastPara="1" wrap="square" lIns="91425" tIns="91425" rIns="91425" bIns="91425" anchor="t" anchorCtr="0">
            <a:normAutofit/>
          </a:bodyPr>
          <a:lstStyle/>
          <a:p>
            <a:pPr marL="179999" lvl="0" indent="-179999" algn="just" rtl="0">
              <a:spcBef>
                <a:spcPts val="0"/>
              </a:spcBef>
              <a:spcAft>
                <a:spcPts val="0"/>
              </a:spcAft>
              <a:buNone/>
            </a:pPr>
            <a:r>
              <a:rPr lang="es"/>
              <a:t>A. Asesorar en coordinación con el Subdirector, en el proceso de toma de decisiones y de la resolución en materias, tareas y misiones afines de la institución, especialmente en lo referido a la planificación y capacitación del voluntariado, que vayan en directo apoyo a la gestión de mando del Director General.</a:t>
            </a:r>
            <a:endParaRPr/>
          </a:p>
          <a:p>
            <a:pPr marL="179999" lvl="0" indent="-179999" algn="just" rtl="0">
              <a:spcBef>
                <a:spcPts val="1200"/>
              </a:spcBef>
              <a:spcAft>
                <a:spcPts val="0"/>
              </a:spcAft>
              <a:buNone/>
            </a:pPr>
            <a:r>
              <a:rPr lang="es"/>
              <a:t>B. Orientar y dirigir la elaboración de la documentación atingente al departamento.</a:t>
            </a:r>
            <a:endParaRPr/>
          </a:p>
          <a:p>
            <a:pPr marL="179999" lvl="0" indent="-179999" algn="just" rtl="0">
              <a:spcBef>
                <a:spcPts val="1200"/>
              </a:spcBef>
              <a:spcAft>
                <a:spcPts val="0"/>
              </a:spcAft>
              <a:buNone/>
            </a:pPr>
            <a:r>
              <a:rPr lang="es"/>
              <a:t>C. Coordinar las actividades de planificación y preparación de los programas, normas, políticas y acciones, orientadas a apoyar con las funciones de la institución en el ámbito de la actividad comunitaria, la emergencia y la protección civil, conforme al Plan Nacional de Protección Civil.</a:t>
            </a:r>
            <a:endParaRPr/>
          </a:p>
          <a:p>
            <a:pPr marL="179999" lvl="0" indent="-179999" algn="just" rtl="0">
              <a:spcBef>
                <a:spcPts val="1200"/>
              </a:spcBef>
              <a:spcAft>
                <a:spcPts val="1200"/>
              </a:spcAft>
              <a:buNone/>
            </a:pPr>
            <a:r>
              <a:rPr lang="es"/>
              <a:t>D. Planificar y proponer las actividades y tareas relacionadas con la misión institucional, las cuales irán en directo apoyo a la gestión y administración del mando, para la conducción de la Institución.</a:t>
            </a:r>
            <a:endParaRPr/>
          </a:p>
        </p:txBody>
      </p:sp>
      <p:pic>
        <p:nvPicPr>
          <p:cNvPr id="300" name="Google Shape;300;p31"/>
          <p:cNvPicPr preferRelativeResize="0"/>
          <p:nvPr/>
        </p:nvPicPr>
        <p:blipFill>
          <a:blip r:embed="rId3">
            <a:alphaModFix/>
          </a:blip>
          <a:stretch>
            <a:fillRect/>
          </a:stretch>
        </p:blipFill>
        <p:spPr>
          <a:xfrm>
            <a:off x="166850" y="110225"/>
            <a:ext cx="758068" cy="755700"/>
          </a:xfrm>
          <a:prstGeom prst="rect">
            <a:avLst/>
          </a:prstGeom>
          <a:noFill/>
          <a:ln>
            <a:noFill/>
          </a:ln>
        </p:spPr>
      </p:pic>
      <p:sp>
        <p:nvSpPr>
          <p:cNvPr id="301" name="Google Shape;301;p31">
            <a:hlinkClick r:id="" action="ppaction://hlinkshowjump?jump=firstslide"/>
          </p:cNvPr>
          <p:cNvSpPr/>
          <p:nvPr/>
        </p:nvSpPr>
        <p:spPr>
          <a:xfrm>
            <a:off x="7985150" y="149075"/>
            <a:ext cx="804300" cy="307800"/>
          </a:xfrm>
          <a:prstGeom prst="bevel">
            <a:avLst>
              <a:gd name="adj" fmla="val 12500"/>
            </a:avLst>
          </a:prstGeom>
          <a:solidFill>
            <a:srgbClr val="FFE599"/>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s"/>
              <a:t>inicio</a:t>
            </a:r>
            <a:endParaRPr/>
          </a:p>
        </p:txBody>
      </p:sp>
      <p:cxnSp>
        <p:nvCxnSpPr>
          <p:cNvPr id="302" name="Google Shape;302;p31"/>
          <p:cNvCxnSpPr/>
          <p:nvPr/>
        </p:nvCxnSpPr>
        <p:spPr>
          <a:xfrm>
            <a:off x="3556650" y="927575"/>
            <a:ext cx="0" cy="3741900"/>
          </a:xfrm>
          <a:prstGeom prst="straightConnector1">
            <a:avLst/>
          </a:prstGeom>
          <a:noFill/>
          <a:ln w="9525" cap="flat" cmpd="sng">
            <a:solidFill>
              <a:schemeClr val="dk2"/>
            </a:solidFill>
            <a:prstDash val="solid"/>
            <a:round/>
            <a:headEnd type="none" w="med" len="med"/>
            <a:tailEnd type="none" w="med" len="med"/>
          </a:ln>
          <a:effectLst>
            <a:outerShdw blurRad="57150" dist="19050" dir="5400000" algn="bl" rotWithShape="0">
              <a:srgbClr val="000000">
                <a:alpha val="50000"/>
              </a:srgbClr>
            </a:outerShdw>
          </a:effectLst>
        </p:spPr>
      </p:cxnSp>
      <p:sp>
        <p:nvSpPr>
          <p:cNvPr id="303" name="Google Shape;303;p31">
            <a:hlinkClick r:id="" action="ppaction://hlinkshowjump?jump=nextslide"/>
          </p:cNvPr>
          <p:cNvSpPr/>
          <p:nvPr/>
        </p:nvSpPr>
        <p:spPr>
          <a:xfrm>
            <a:off x="6713363" y="149075"/>
            <a:ext cx="1029600" cy="307800"/>
          </a:xfrm>
          <a:prstGeom prst="bevel">
            <a:avLst>
              <a:gd name="adj" fmla="val 12500"/>
            </a:avLst>
          </a:prstGeom>
          <a:solidFill>
            <a:schemeClr val="lt2"/>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s"/>
              <a:t>Siguiente</a:t>
            </a:r>
            <a:endParaRPr/>
          </a:p>
        </p:txBody>
      </p:sp>
      <p:sp>
        <p:nvSpPr>
          <p:cNvPr id="304" name="Google Shape;304;p31"/>
          <p:cNvSpPr txBox="1"/>
          <p:nvPr/>
        </p:nvSpPr>
        <p:spPr>
          <a:xfrm>
            <a:off x="460800" y="2336400"/>
            <a:ext cx="2565000" cy="4707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None/>
            </a:pPr>
            <a:r>
              <a:rPr lang="es" sz="2100" b="1" i="1"/>
              <a:t>PAC.</a:t>
            </a:r>
            <a:endParaRPr sz="2100" b="1" i="1"/>
          </a:p>
          <a:p>
            <a:pPr marL="0" marR="0" lvl="0" indent="0" algn="ctr" rtl="0">
              <a:lnSpc>
                <a:spcPct val="100000"/>
              </a:lnSpc>
              <a:spcBef>
                <a:spcPts val="0"/>
              </a:spcBef>
              <a:spcAft>
                <a:spcPts val="0"/>
              </a:spcAft>
              <a:buNone/>
            </a:pPr>
            <a:r>
              <a:rPr lang="es" sz="2100" b="1" i="1"/>
              <a:t>Carlos Diez Egaña</a:t>
            </a:r>
            <a:endParaRPr sz="1900" i="1"/>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A4C2F4"/>
        </a:solidFill>
        <a:effectLst/>
      </p:bgPr>
    </p:bg>
    <p:spTree>
      <p:nvGrpSpPr>
        <p:cNvPr id="1" name="Shape 89"/>
        <p:cNvGrpSpPr/>
        <p:nvPr/>
      </p:nvGrpSpPr>
      <p:grpSpPr>
        <a:xfrm>
          <a:off x="0" y="0"/>
          <a:ext cx="0" cy="0"/>
          <a:chOff x="0" y="0"/>
          <a:chExt cx="0" cy="0"/>
        </a:xfrm>
      </p:grpSpPr>
      <p:sp>
        <p:nvSpPr>
          <p:cNvPr id="90" name="Google Shape;90;p14"/>
          <p:cNvSpPr txBox="1">
            <a:spLocks noGrp="1"/>
          </p:cNvSpPr>
          <p:nvPr>
            <p:ph type="title"/>
          </p:nvPr>
        </p:nvSpPr>
        <p:spPr>
          <a:xfrm>
            <a:off x="1026650" y="231700"/>
            <a:ext cx="2449800" cy="5691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s"/>
              <a:t>Director General  </a:t>
            </a:r>
            <a:endParaRPr/>
          </a:p>
        </p:txBody>
      </p:sp>
      <p:sp>
        <p:nvSpPr>
          <p:cNvPr id="91" name="Google Shape;91;p14"/>
          <p:cNvSpPr txBox="1">
            <a:spLocks noGrp="1"/>
          </p:cNvSpPr>
          <p:nvPr>
            <p:ph type="body" idx="1"/>
          </p:nvPr>
        </p:nvSpPr>
        <p:spPr>
          <a:xfrm>
            <a:off x="3521800" y="894100"/>
            <a:ext cx="5395800" cy="4120800"/>
          </a:xfrm>
          <a:prstGeom prst="rect">
            <a:avLst/>
          </a:prstGeom>
        </p:spPr>
        <p:txBody>
          <a:bodyPr spcFirstLastPara="1" wrap="square" lIns="91425" tIns="91425" rIns="91425" bIns="91425" anchor="t" anchorCtr="0">
            <a:noAutofit/>
          </a:bodyPr>
          <a:lstStyle/>
          <a:p>
            <a:pPr marL="0" lvl="0" indent="0" algn="just" rtl="0">
              <a:lnSpc>
                <a:spcPct val="100000"/>
              </a:lnSpc>
              <a:spcBef>
                <a:spcPts val="0"/>
              </a:spcBef>
              <a:spcAft>
                <a:spcPts val="0"/>
              </a:spcAft>
              <a:buSzPts val="440"/>
              <a:buNone/>
            </a:pPr>
            <a:r>
              <a:rPr lang="es" sz="1020"/>
              <a:t>A. Representar legalmente a la Institución en el ámbito judicial y extrajudicial. </a:t>
            </a:r>
            <a:endParaRPr sz="1020"/>
          </a:p>
          <a:p>
            <a:pPr marL="0" lvl="0" indent="0" algn="just" rtl="0">
              <a:lnSpc>
                <a:spcPct val="100000"/>
              </a:lnSpc>
              <a:spcBef>
                <a:spcPts val="0"/>
              </a:spcBef>
              <a:spcAft>
                <a:spcPts val="0"/>
              </a:spcAft>
              <a:buSzPts val="440"/>
              <a:buNone/>
            </a:pPr>
            <a:endParaRPr sz="1020"/>
          </a:p>
          <a:p>
            <a:pPr marL="179999" lvl="0" indent="-179999" algn="just" rtl="0">
              <a:lnSpc>
                <a:spcPct val="100000"/>
              </a:lnSpc>
              <a:spcBef>
                <a:spcPts val="0"/>
              </a:spcBef>
              <a:spcAft>
                <a:spcPts val="0"/>
              </a:spcAft>
              <a:buSzPts val="440"/>
              <a:buNone/>
            </a:pPr>
            <a:r>
              <a:rPr lang="es" sz="1020"/>
              <a:t>B. Dirigir, planificar, coordinar y fiscalizar la ejecución de las funciones y tareas de la Institución. </a:t>
            </a:r>
            <a:endParaRPr sz="1020"/>
          </a:p>
          <a:p>
            <a:pPr marL="0" lvl="0" indent="0" algn="just" rtl="0">
              <a:lnSpc>
                <a:spcPct val="100000"/>
              </a:lnSpc>
              <a:spcBef>
                <a:spcPts val="0"/>
              </a:spcBef>
              <a:spcAft>
                <a:spcPts val="0"/>
              </a:spcAft>
              <a:buSzPts val="440"/>
              <a:buNone/>
            </a:pPr>
            <a:endParaRPr sz="1020"/>
          </a:p>
          <a:p>
            <a:pPr marL="179999" lvl="0" indent="-179999" algn="just" rtl="0">
              <a:lnSpc>
                <a:spcPct val="100000"/>
              </a:lnSpc>
              <a:spcBef>
                <a:spcPts val="0"/>
              </a:spcBef>
              <a:spcAft>
                <a:spcPts val="0"/>
              </a:spcAft>
              <a:buSzPts val="440"/>
              <a:buNone/>
            </a:pPr>
            <a:r>
              <a:rPr lang="es" sz="1020"/>
              <a:t>C. Dictar todas aquellas órdenes, disposiciones, instrucciones y actos administrativos, que permitan el mejor funcionamiento, administración y organización de la Institución.</a:t>
            </a:r>
            <a:endParaRPr sz="1020"/>
          </a:p>
          <a:p>
            <a:pPr marL="0" lvl="0" indent="0" algn="just" rtl="0">
              <a:lnSpc>
                <a:spcPct val="100000"/>
              </a:lnSpc>
              <a:spcBef>
                <a:spcPts val="0"/>
              </a:spcBef>
              <a:spcAft>
                <a:spcPts val="0"/>
              </a:spcAft>
              <a:buSzPts val="440"/>
              <a:buNone/>
            </a:pPr>
            <a:endParaRPr sz="1020"/>
          </a:p>
          <a:p>
            <a:pPr marL="179999" lvl="0" indent="-179999" algn="just" rtl="0">
              <a:lnSpc>
                <a:spcPct val="100000"/>
              </a:lnSpc>
              <a:spcBef>
                <a:spcPts val="0"/>
              </a:spcBef>
              <a:spcAft>
                <a:spcPts val="0"/>
              </a:spcAft>
              <a:buSzPts val="440"/>
              <a:buNone/>
            </a:pPr>
            <a:r>
              <a:rPr lang="es" sz="1020"/>
              <a:t>D. Disponer la elaboración y ejecución de los programas permanentes de capacitación, formación y perfeccionamiento del voluntariado de la Institución.</a:t>
            </a:r>
            <a:endParaRPr sz="1020"/>
          </a:p>
          <a:p>
            <a:pPr marL="179999" lvl="0" indent="-180975" algn="just" rtl="0">
              <a:lnSpc>
                <a:spcPct val="100000"/>
              </a:lnSpc>
              <a:spcBef>
                <a:spcPts val="1200"/>
              </a:spcBef>
              <a:spcAft>
                <a:spcPts val="0"/>
              </a:spcAft>
              <a:buSzPts val="440"/>
              <a:buNone/>
            </a:pPr>
            <a:r>
              <a:rPr lang="es" sz="1020"/>
              <a:t>E. Desempeñar todas las funciones administrativas, que corresponda llevar en relación con asuntos de índole territorial, ambiental y de responsabilidad social o de colaboración al desarrollo de las funciones, que sean de competencia de la Defensa Civil de Chile. </a:t>
            </a:r>
            <a:endParaRPr sz="1020"/>
          </a:p>
          <a:p>
            <a:pPr marL="179999" lvl="0" indent="-179999" algn="just" rtl="0">
              <a:lnSpc>
                <a:spcPct val="100000"/>
              </a:lnSpc>
              <a:spcBef>
                <a:spcPts val="1200"/>
              </a:spcBef>
              <a:spcAft>
                <a:spcPts val="0"/>
              </a:spcAft>
              <a:buSzPts val="440"/>
              <a:buNone/>
            </a:pPr>
            <a:r>
              <a:rPr lang="es" sz="1020"/>
              <a:t>F. Celebrar de conformidad a la ley, los actos, contratos y convenciones para la adquisición, uso y enajenación de bienes muebles e inmuebles de la institución; como asimismo, contratar los servicios necesarios, incluso sobre la base de honorarios, para el cumplimiento de la correspondiente misión institucional.</a:t>
            </a:r>
            <a:endParaRPr sz="1020"/>
          </a:p>
          <a:p>
            <a:pPr marL="179999" lvl="0" indent="-179999" algn="just" rtl="0">
              <a:spcBef>
                <a:spcPts val="1200"/>
              </a:spcBef>
              <a:spcAft>
                <a:spcPts val="1200"/>
              </a:spcAft>
              <a:buSzPts val="440"/>
              <a:buNone/>
            </a:pPr>
            <a:r>
              <a:rPr lang="es" sz="1020"/>
              <a:t>G. Disponer la inversión de los fondos que se destinen por ley a la Defensa Civil de Chile y de los recursos que se obtengan con motivo de las enajenaciones y ventas de sus bienes propios. Estos últimos recursos, constituirán ingresos propios de la institución y no ingresarán a rentas generales de la nación.</a:t>
            </a:r>
            <a:endParaRPr sz="1020"/>
          </a:p>
        </p:txBody>
      </p:sp>
      <p:sp>
        <p:nvSpPr>
          <p:cNvPr id="92" name="Google Shape;92;p14">
            <a:hlinkClick r:id="" action="ppaction://hlinkshowjump?jump=firstslide"/>
          </p:cNvPr>
          <p:cNvSpPr/>
          <p:nvPr/>
        </p:nvSpPr>
        <p:spPr>
          <a:xfrm>
            <a:off x="8125650" y="253500"/>
            <a:ext cx="728700" cy="307800"/>
          </a:xfrm>
          <a:prstGeom prst="bevel">
            <a:avLst>
              <a:gd name="adj" fmla="val 12500"/>
            </a:avLst>
          </a:prstGeom>
          <a:solidFill>
            <a:srgbClr val="FFE599"/>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s"/>
              <a:t>inicio</a:t>
            </a:r>
            <a:endParaRPr/>
          </a:p>
        </p:txBody>
      </p:sp>
      <p:pic>
        <p:nvPicPr>
          <p:cNvPr id="93" name="Google Shape;93;p14"/>
          <p:cNvPicPr preferRelativeResize="0"/>
          <p:nvPr/>
        </p:nvPicPr>
        <p:blipFill>
          <a:blip r:embed="rId3">
            <a:alphaModFix/>
          </a:blip>
          <a:stretch>
            <a:fillRect/>
          </a:stretch>
        </p:blipFill>
        <p:spPr>
          <a:xfrm>
            <a:off x="249550" y="138400"/>
            <a:ext cx="758066" cy="755700"/>
          </a:xfrm>
          <a:prstGeom prst="rect">
            <a:avLst/>
          </a:prstGeom>
          <a:noFill/>
          <a:ln>
            <a:noFill/>
          </a:ln>
        </p:spPr>
      </p:pic>
      <p:pic>
        <p:nvPicPr>
          <p:cNvPr id="94" name="Google Shape;94;p14"/>
          <p:cNvPicPr preferRelativeResize="0"/>
          <p:nvPr/>
        </p:nvPicPr>
        <p:blipFill>
          <a:blip r:embed="rId4">
            <a:alphaModFix/>
          </a:blip>
          <a:stretch>
            <a:fillRect/>
          </a:stretch>
        </p:blipFill>
        <p:spPr>
          <a:xfrm>
            <a:off x="527825" y="1081463"/>
            <a:ext cx="2691675" cy="2980550"/>
          </a:xfrm>
          <a:prstGeom prst="rect">
            <a:avLst/>
          </a:prstGeom>
          <a:noFill/>
          <a:ln>
            <a:noFill/>
          </a:ln>
          <a:effectLst>
            <a:outerShdw blurRad="57150" dist="19050" dir="5400000" algn="bl" rotWithShape="0">
              <a:srgbClr val="000000">
                <a:alpha val="50000"/>
              </a:srgbClr>
            </a:outerShdw>
          </a:effectLst>
        </p:spPr>
      </p:pic>
      <p:sp>
        <p:nvSpPr>
          <p:cNvPr id="95" name="Google Shape;95;p14"/>
          <p:cNvSpPr txBox="1"/>
          <p:nvPr/>
        </p:nvSpPr>
        <p:spPr>
          <a:xfrm>
            <a:off x="477050" y="4138275"/>
            <a:ext cx="2691600" cy="6246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None/>
            </a:pPr>
            <a:r>
              <a:rPr lang="es" b="1" i="1"/>
              <a:t>Coronel de Ejército</a:t>
            </a:r>
            <a:endParaRPr b="1" i="1"/>
          </a:p>
          <a:p>
            <a:pPr marL="0" marR="0" lvl="0" indent="0" algn="ctr" rtl="0">
              <a:lnSpc>
                <a:spcPct val="100000"/>
              </a:lnSpc>
              <a:spcBef>
                <a:spcPts val="0"/>
              </a:spcBef>
              <a:spcAft>
                <a:spcPts val="0"/>
              </a:spcAft>
              <a:buNone/>
            </a:pPr>
            <a:r>
              <a:rPr lang="es" b="1" i="1"/>
              <a:t>Fernando Morales Fernández</a:t>
            </a:r>
            <a:endParaRPr sz="1200" i="1"/>
          </a:p>
        </p:txBody>
      </p:sp>
      <p:sp>
        <p:nvSpPr>
          <p:cNvPr id="96" name="Google Shape;96;p14">
            <a:hlinkClick r:id="" action="ppaction://hlinkshowjump?jump=nextslide"/>
          </p:cNvPr>
          <p:cNvSpPr/>
          <p:nvPr/>
        </p:nvSpPr>
        <p:spPr>
          <a:xfrm>
            <a:off x="6991601" y="253500"/>
            <a:ext cx="1011600" cy="307800"/>
          </a:xfrm>
          <a:prstGeom prst="bevel">
            <a:avLst>
              <a:gd name="adj" fmla="val 12500"/>
            </a:avLst>
          </a:prstGeom>
          <a:solidFill>
            <a:schemeClr val="lt2"/>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s"/>
              <a:t>Siguiente</a:t>
            </a:r>
            <a:endParaRPr/>
          </a:p>
        </p:txBody>
      </p:sp>
      <p:cxnSp>
        <p:nvCxnSpPr>
          <p:cNvPr id="97" name="Google Shape;97;p14"/>
          <p:cNvCxnSpPr/>
          <p:nvPr/>
        </p:nvCxnSpPr>
        <p:spPr>
          <a:xfrm flipH="1">
            <a:off x="3358950" y="1031000"/>
            <a:ext cx="23400" cy="3694800"/>
          </a:xfrm>
          <a:prstGeom prst="straightConnector1">
            <a:avLst/>
          </a:prstGeom>
          <a:noFill/>
          <a:ln w="9525" cap="flat" cmpd="sng">
            <a:solidFill>
              <a:schemeClr val="dk2"/>
            </a:solidFill>
            <a:prstDash val="solid"/>
            <a:round/>
            <a:headEnd type="none" w="med" len="med"/>
            <a:tailEnd type="none" w="med" len="med"/>
          </a:ln>
          <a:effectLst>
            <a:outerShdw blurRad="57150" dist="19050" dir="5400000" algn="bl" rotWithShape="0">
              <a:srgbClr val="000000">
                <a:alpha val="50000"/>
              </a:srgbClr>
            </a:outerShdw>
          </a:effectLst>
        </p:spPr>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A4C2F4"/>
        </a:solidFill>
        <a:effectLst/>
      </p:bgPr>
    </p:bg>
    <p:spTree>
      <p:nvGrpSpPr>
        <p:cNvPr id="1" name="Shape 308"/>
        <p:cNvGrpSpPr/>
        <p:nvPr/>
      </p:nvGrpSpPr>
      <p:grpSpPr>
        <a:xfrm>
          <a:off x="0" y="0"/>
          <a:ext cx="0" cy="0"/>
          <a:chOff x="0" y="0"/>
          <a:chExt cx="0" cy="0"/>
        </a:xfrm>
      </p:grpSpPr>
      <p:sp>
        <p:nvSpPr>
          <p:cNvPr id="309" name="Google Shape;309;p32"/>
          <p:cNvSpPr txBox="1">
            <a:spLocks noGrp="1"/>
          </p:cNvSpPr>
          <p:nvPr>
            <p:ph type="title"/>
          </p:nvPr>
        </p:nvSpPr>
        <p:spPr>
          <a:xfrm>
            <a:off x="975000" y="257700"/>
            <a:ext cx="4882500" cy="755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s"/>
              <a:t>Jefe Departamento Planificación y Gestión</a:t>
            </a:r>
            <a:endParaRPr/>
          </a:p>
        </p:txBody>
      </p:sp>
      <p:sp>
        <p:nvSpPr>
          <p:cNvPr id="310" name="Google Shape;310;p32"/>
          <p:cNvSpPr txBox="1">
            <a:spLocks noGrp="1"/>
          </p:cNvSpPr>
          <p:nvPr>
            <p:ph type="body" idx="1"/>
          </p:nvPr>
        </p:nvSpPr>
        <p:spPr>
          <a:xfrm>
            <a:off x="4240775" y="928900"/>
            <a:ext cx="4608300" cy="4083600"/>
          </a:xfrm>
          <a:prstGeom prst="rect">
            <a:avLst/>
          </a:prstGeom>
        </p:spPr>
        <p:txBody>
          <a:bodyPr spcFirstLastPara="1" wrap="square" lIns="91425" tIns="91425" rIns="91425" bIns="91425" anchor="t" anchorCtr="0">
            <a:normAutofit lnSpcReduction="10000"/>
          </a:bodyPr>
          <a:lstStyle/>
          <a:p>
            <a:pPr marL="179999" lvl="0" indent="-179999" algn="just" rtl="0">
              <a:spcBef>
                <a:spcPts val="0"/>
              </a:spcBef>
              <a:spcAft>
                <a:spcPts val="0"/>
              </a:spcAft>
              <a:buNone/>
            </a:pPr>
            <a:r>
              <a:rPr lang="es"/>
              <a:t>I. Integrar de acuerdo a programación, el “Comité de Gestión de Riesgos” de la Defensa Civil de Chile” </a:t>
            </a:r>
            <a:endParaRPr/>
          </a:p>
          <a:p>
            <a:pPr marL="179999" lvl="0" indent="-179999" algn="just" rtl="0">
              <a:spcBef>
                <a:spcPts val="1200"/>
              </a:spcBef>
              <a:spcAft>
                <a:spcPts val="0"/>
              </a:spcAft>
              <a:buNone/>
            </a:pPr>
            <a:r>
              <a:rPr lang="es"/>
              <a:t>J. Proponer previa detección de las necesidades de la institución, la suscripción de convenios de capacitación y cursos de perfeccionamiento con organismos privados y públicos, en especial aquellos referidos a protección civil.</a:t>
            </a:r>
            <a:endParaRPr/>
          </a:p>
          <a:p>
            <a:pPr marL="179999" lvl="0" indent="-179999" algn="just" rtl="0">
              <a:spcBef>
                <a:spcPts val="1200"/>
              </a:spcBef>
              <a:spcAft>
                <a:spcPts val="0"/>
              </a:spcAft>
              <a:buNone/>
            </a:pPr>
            <a:r>
              <a:rPr lang="es"/>
              <a:t>K. Responsable de la planificación y ejecución de seminarios doctrinarios y de formación para los mandos de las sedes, conforme a orientaciones del Director General.</a:t>
            </a:r>
            <a:endParaRPr/>
          </a:p>
          <a:p>
            <a:pPr marL="179999" lvl="0" indent="-179999" algn="just" rtl="0">
              <a:spcBef>
                <a:spcPts val="1200"/>
              </a:spcBef>
              <a:spcAft>
                <a:spcPts val="0"/>
              </a:spcAft>
              <a:buNone/>
            </a:pPr>
            <a:r>
              <a:rPr lang="es"/>
              <a:t>L. Presentar cuando se disponga, las exposiciones   correspondientes a su función y gestión.</a:t>
            </a:r>
            <a:endParaRPr/>
          </a:p>
          <a:p>
            <a:pPr marL="269999" lvl="0" indent="-269999" algn="just" rtl="0">
              <a:spcBef>
                <a:spcPts val="1200"/>
              </a:spcBef>
              <a:spcAft>
                <a:spcPts val="1200"/>
              </a:spcAft>
              <a:buNone/>
            </a:pPr>
            <a:r>
              <a:rPr lang="es"/>
              <a:t>M. Representar al Director General en reuniones de coordinación con organismos gubernamentales, no gubernamentales e instituciones, en materias relativas a instrucción y capacitación del voluntariado. </a:t>
            </a:r>
            <a:endParaRPr/>
          </a:p>
        </p:txBody>
      </p:sp>
      <p:pic>
        <p:nvPicPr>
          <p:cNvPr id="311" name="Google Shape;311;p32"/>
          <p:cNvPicPr preferRelativeResize="0"/>
          <p:nvPr/>
        </p:nvPicPr>
        <p:blipFill>
          <a:blip r:embed="rId3">
            <a:alphaModFix/>
          </a:blip>
          <a:stretch>
            <a:fillRect/>
          </a:stretch>
        </p:blipFill>
        <p:spPr>
          <a:xfrm>
            <a:off x="166850" y="110225"/>
            <a:ext cx="758068" cy="755700"/>
          </a:xfrm>
          <a:prstGeom prst="rect">
            <a:avLst/>
          </a:prstGeom>
          <a:noFill/>
          <a:ln>
            <a:noFill/>
          </a:ln>
        </p:spPr>
      </p:pic>
      <p:sp>
        <p:nvSpPr>
          <p:cNvPr id="312" name="Google Shape;312;p32">
            <a:hlinkClick r:id="" action="ppaction://hlinkshowjump?jump=firstslide"/>
          </p:cNvPr>
          <p:cNvSpPr/>
          <p:nvPr/>
        </p:nvSpPr>
        <p:spPr>
          <a:xfrm>
            <a:off x="7985150" y="149075"/>
            <a:ext cx="804300" cy="307800"/>
          </a:xfrm>
          <a:prstGeom prst="bevel">
            <a:avLst>
              <a:gd name="adj" fmla="val 12500"/>
            </a:avLst>
          </a:prstGeom>
          <a:solidFill>
            <a:srgbClr val="FFE599"/>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s"/>
              <a:t>inicio</a:t>
            </a:r>
            <a:endParaRPr/>
          </a:p>
        </p:txBody>
      </p:sp>
      <p:cxnSp>
        <p:nvCxnSpPr>
          <p:cNvPr id="313" name="Google Shape;313;p32"/>
          <p:cNvCxnSpPr/>
          <p:nvPr/>
        </p:nvCxnSpPr>
        <p:spPr>
          <a:xfrm>
            <a:off x="4150250" y="1099750"/>
            <a:ext cx="0" cy="3741900"/>
          </a:xfrm>
          <a:prstGeom prst="straightConnector1">
            <a:avLst/>
          </a:prstGeom>
          <a:noFill/>
          <a:ln w="9525" cap="flat" cmpd="sng">
            <a:solidFill>
              <a:schemeClr val="dk2"/>
            </a:solidFill>
            <a:prstDash val="solid"/>
            <a:round/>
            <a:headEnd type="none" w="med" len="med"/>
            <a:tailEnd type="none" w="med" len="med"/>
          </a:ln>
          <a:effectLst>
            <a:outerShdw blurRad="57150" dist="19050" dir="5400000" algn="bl" rotWithShape="0">
              <a:srgbClr val="000000">
                <a:alpha val="50000"/>
              </a:srgbClr>
            </a:outerShdw>
          </a:effectLst>
        </p:spPr>
      </p:cxnSp>
      <p:sp>
        <p:nvSpPr>
          <p:cNvPr id="314" name="Google Shape;314;p32">
            <a:hlinkClick r:id="" action="ppaction://hlinkshowjump?jump=nextslide"/>
          </p:cNvPr>
          <p:cNvSpPr/>
          <p:nvPr/>
        </p:nvSpPr>
        <p:spPr>
          <a:xfrm>
            <a:off x="6713363" y="149075"/>
            <a:ext cx="1029600" cy="307800"/>
          </a:xfrm>
          <a:prstGeom prst="bevel">
            <a:avLst>
              <a:gd name="adj" fmla="val 12500"/>
            </a:avLst>
          </a:prstGeom>
          <a:solidFill>
            <a:schemeClr val="lt2"/>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s"/>
              <a:t>Siguiente</a:t>
            </a:r>
            <a:endParaRPr/>
          </a:p>
        </p:txBody>
      </p:sp>
      <p:sp>
        <p:nvSpPr>
          <p:cNvPr id="315" name="Google Shape;315;p32"/>
          <p:cNvSpPr txBox="1">
            <a:spLocks noGrp="1"/>
          </p:cNvSpPr>
          <p:nvPr>
            <p:ph type="body" idx="1"/>
          </p:nvPr>
        </p:nvSpPr>
        <p:spPr>
          <a:xfrm>
            <a:off x="72425" y="973000"/>
            <a:ext cx="3987300" cy="4083600"/>
          </a:xfrm>
          <a:prstGeom prst="rect">
            <a:avLst/>
          </a:prstGeom>
        </p:spPr>
        <p:txBody>
          <a:bodyPr spcFirstLastPara="1" wrap="square" lIns="91425" tIns="91425" rIns="91425" bIns="91425" anchor="t" anchorCtr="0">
            <a:normAutofit fontScale="92500"/>
          </a:bodyPr>
          <a:lstStyle/>
          <a:p>
            <a:pPr marL="179999" lvl="0" indent="-180975" algn="just" rtl="0">
              <a:spcBef>
                <a:spcPts val="0"/>
              </a:spcBef>
              <a:spcAft>
                <a:spcPts val="0"/>
              </a:spcAft>
              <a:buNone/>
            </a:pPr>
            <a:r>
              <a:rPr lang="es"/>
              <a:t>E. Elaborar el programa anual de capacitación, instrucción y entrenamiento operacional para las sedes locales, a fin de obtener las competencias, técnicas y habilidades en las diferentes áreas de acción en que participa y apoya la institución, particularmente en la prevención y preparación de los roles definidos, para la actuación de los voluntarios en el momento de la emergencia.</a:t>
            </a:r>
            <a:endParaRPr/>
          </a:p>
          <a:p>
            <a:pPr marL="179999" lvl="0" indent="-179999" algn="just" rtl="0">
              <a:spcBef>
                <a:spcPts val="1200"/>
              </a:spcBef>
              <a:spcAft>
                <a:spcPts val="0"/>
              </a:spcAft>
              <a:buNone/>
            </a:pPr>
            <a:r>
              <a:rPr lang="es"/>
              <a:t>F. Controlar los indicadores de gestión atingentes a la medición específica sobre materias de instrucción, aplicando sobre cada proceso el grado de cumplimiento y acciones que son de su responsabilidad. </a:t>
            </a:r>
            <a:endParaRPr/>
          </a:p>
          <a:p>
            <a:pPr marL="179999" lvl="0" indent="-179999" algn="just" rtl="0">
              <a:spcBef>
                <a:spcPts val="1200"/>
              </a:spcBef>
              <a:spcAft>
                <a:spcPts val="0"/>
              </a:spcAft>
              <a:buNone/>
            </a:pPr>
            <a:r>
              <a:rPr lang="es"/>
              <a:t>G. Proponer la planificación correspondiente para tareas específicas, conforme a orientaciones emanadas del Director General.</a:t>
            </a:r>
            <a:endParaRPr/>
          </a:p>
          <a:p>
            <a:pPr marL="179999" lvl="0" indent="-179999" algn="just" rtl="0">
              <a:spcBef>
                <a:spcPts val="1200"/>
              </a:spcBef>
              <a:spcAft>
                <a:spcPts val="1200"/>
              </a:spcAft>
              <a:buNone/>
            </a:pPr>
            <a:r>
              <a:rPr lang="es"/>
              <a:t>H. Proponer la Directiva de Actividades Anuales de la Defensa Civil de Chile, conforme a orientaciones emanadas del Director General.</a:t>
            </a:r>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A4C2F4"/>
        </a:solidFill>
        <a:effectLst/>
      </p:bgPr>
    </p:bg>
    <p:spTree>
      <p:nvGrpSpPr>
        <p:cNvPr id="1" name="Shape 319"/>
        <p:cNvGrpSpPr/>
        <p:nvPr/>
      </p:nvGrpSpPr>
      <p:grpSpPr>
        <a:xfrm>
          <a:off x="0" y="0"/>
          <a:ext cx="0" cy="0"/>
          <a:chOff x="0" y="0"/>
          <a:chExt cx="0" cy="0"/>
        </a:xfrm>
      </p:grpSpPr>
      <p:sp>
        <p:nvSpPr>
          <p:cNvPr id="320" name="Google Shape;320;p33"/>
          <p:cNvSpPr txBox="1">
            <a:spLocks noGrp="1"/>
          </p:cNvSpPr>
          <p:nvPr>
            <p:ph type="title"/>
          </p:nvPr>
        </p:nvSpPr>
        <p:spPr>
          <a:xfrm>
            <a:off x="975000" y="217300"/>
            <a:ext cx="5688300" cy="755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s"/>
              <a:t>Jefe Departamento Planificación y Gestión</a:t>
            </a:r>
            <a:endParaRPr/>
          </a:p>
        </p:txBody>
      </p:sp>
      <p:pic>
        <p:nvPicPr>
          <p:cNvPr id="321" name="Google Shape;321;p33"/>
          <p:cNvPicPr preferRelativeResize="0"/>
          <p:nvPr/>
        </p:nvPicPr>
        <p:blipFill>
          <a:blip r:embed="rId3">
            <a:alphaModFix/>
          </a:blip>
          <a:stretch>
            <a:fillRect/>
          </a:stretch>
        </p:blipFill>
        <p:spPr>
          <a:xfrm>
            <a:off x="166850" y="110225"/>
            <a:ext cx="758068" cy="755700"/>
          </a:xfrm>
          <a:prstGeom prst="rect">
            <a:avLst/>
          </a:prstGeom>
          <a:noFill/>
          <a:ln>
            <a:noFill/>
          </a:ln>
        </p:spPr>
      </p:pic>
      <p:sp>
        <p:nvSpPr>
          <p:cNvPr id="322" name="Google Shape;322;p33">
            <a:hlinkClick r:id="" action="ppaction://hlinkshowjump?jump=firstslide"/>
          </p:cNvPr>
          <p:cNvSpPr/>
          <p:nvPr/>
        </p:nvSpPr>
        <p:spPr>
          <a:xfrm>
            <a:off x="7985150" y="149075"/>
            <a:ext cx="804300" cy="307800"/>
          </a:xfrm>
          <a:prstGeom prst="bevel">
            <a:avLst>
              <a:gd name="adj" fmla="val 12500"/>
            </a:avLst>
          </a:prstGeom>
          <a:solidFill>
            <a:srgbClr val="FFE599"/>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s"/>
              <a:t>inicio</a:t>
            </a:r>
            <a:endParaRPr/>
          </a:p>
        </p:txBody>
      </p:sp>
      <p:cxnSp>
        <p:nvCxnSpPr>
          <p:cNvPr id="323" name="Google Shape;323;p33"/>
          <p:cNvCxnSpPr/>
          <p:nvPr/>
        </p:nvCxnSpPr>
        <p:spPr>
          <a:xfrm>
            <a:off x="4150250" y="1099750"/>
            <a:ext cx="0" cy="3741900"/>
          </a:xfrm>
          <a:prstGeom prst="straightConnector1">
            <a:avLst/>
          </a:prstGeom>
          <a:noFill/>
          <a:ln w="9525" cap="flat" cmpd="sng">
            <a:solidFill>
              <a:schemeClr val="dk2"/>
            </a:solidFill>
            <a:prstDash val="solid"/>
            <a:round/>
            <a:headEnd type="none" w="med" len="med"/>
            <a:tailEnd type="none" w="med" len="med"/>
          </a:ln>
          <a:effectLst>
            <a:outerShdw blurRad="57150" dist="19050" dir="5400000" algn="bl" rotWithShape="0">
              <a:srgbClr val="000000">
                <a:alpha val="50000"/>
              </a:srgbClr>
            </a:outerShdw>
          </a:effectLst>
        </p:spPr>
      </p:cxnSp>
      <p:sp>
        <p:nvSpPr>
          <p:cNvPr id="324" name="Google Shape;324;p33"/>
          <p:cNvSpPr txBox="1">
            <a:spLocks noGrp="1"/>
          </p:cNvSpPr>
          <p:nvPr>
            <p:ph type="body" idx="1"/>
          </p:nvPr>
        </p:nvSpPr>
        <p:spPr>
          <a:xfrm>
            <a:off x="72425" y="973000"/>
            <a:ext cx="3987300" cy="4083600"/>
          </a:xfrm>
          <a:prstGeom prst="rect">
            <a:avLst/>
          </a:prstGeom>
        </p:spPr>
        <p:txBody>
          <a:bodyPr spcFirstLastPara="1" wrap="square" lIns="91425" tIns="91425" rIns="91425" bIns="91425" anchor="t" anchorCtr="0">
            <a:normAutofit/>
          </a:bodyPr>
          <a:lstStyle/>
          <a:p>
            <a:pPr marL="179999" lvl="0" indent="-180975" algn="just" rtl="0">
              <a:spcBef>
                <a:spcPts val="0"/>
              </a:spcBef>
              <a:spcAft>
                <a:spcPts val="0"/>
              </a:spcAft>
              <a:buNone/>
            </a:pPr>
            <a:r>
              <a:rPr lang="es"/>
              <a:t>N. Conforme a orientaciones del Director General, proponer la asignación de fondos para la ejecución de seminarios y capacitaciones del voluntariado, el cual deberá ser incluido en el presupuesto anual, en coordinación con el Departamento Finanzas</a:t>
            </a:r>
            <a:endParaRPr/>
          </a:p>
          <a:p>
            <a:pPr marL="179999" lvl="0" indent="-179999" algn="just" rtl="0">
              <a:spcBef>
                <a:spcPts val="1200"/>
              </a:spcBef>
              <a:spcAft>
                <a:spcPts val="0"/>
              </a:spcAft>
              <a:buNone/>
            </a:pPr>
            <a:r>
              <a:rPr lang="es"/>
              <a:t>O. Proponer o actualizar en coordinación con el Departamento Operativo Institucional, la programación de instrucción anual para las sedes locales, conforme a orientaciones del Director General. </a:t>
            </a:r>
            <a:endParaRPr/>
          </a:p>
          <a:p>
            <a:pPr marL="179999" lvl="0" indent="-179999" algn="just" rtl="0">
              <a:spcBef>
                <a:spcPts val="1200"/>
              </a:spcBef>
              <a:spcAft>
                <a:spcPts val="0"/>
              </a:spcAft>
              <a:buNone/>
            </a:pPr>
            <a:r>
              <a:rPr lang="es"/>
              <a:t>P. En coordinación con el administrador de la página web institucional, publicar toda la información referida a convenios de índole académico, reglamentos, manuales y cartillas institucionales, en los plazos establecidos, conforme a la Ley N° 20.285 “ sobre acceso a la información pública”.</a:t>
            </a:r>
            <a:endParaRPr/>
          </a:p>
          <a:p>
            <a:pPr marL="179999" lvl="0" indent="-179999" algn="just" rtl="0">
              <a:spcBef>
                <a:spcPts val="1200"/>
              </a:spcBef>
              <a:spcAft>
                <a:spcPts val="1200"/>
              </a:spcAft>
              <a:buNone/>
            </a:pPr>
            <a:endParaRPr/>
          </a:p>
        </p:txBody>
      </p:sp>
      <p:cxnSp>
        <p:nvCxnSpPr>
          <p:cNvPr id="325" name="Google Shape;325;p33"/>
          <p:cNvCxnSpPr/>
          <p:nvPr/>
        </p:nvCxnSpPr>
        <p:spPr>
          <a:xfrm>
            <a:off x="262500" y="4642050"/>
            <a:ext cx="1521000" cy="0"/>
          </a:xfrm>
          <a:prstGeom prst="straightConnector1">
            <a:avLst/>
          </a:prstGeom>
          <a:noFill/>
          <a:ln w="9525" cap="flat" cmpd="sng">
            <a:solidFill>
              <a:schemeClr val="dk2"/>
            </a:solidFill>
            <a:prstDash val="solid"/>
            <a:round/>
            <a:headEnd type="none" w="med" len="med"/>
            <a:tailEnd type="none" w="med" len="med"/>
          </a:ln>
        </p:spPr>
      </p:cxnSp>
      <p:cxnSp>
        <p:nvCxnSpPr>
          <p:cNvPr id="326" name="Google Shape;326;p33"/>
          <p:cNvCxnSpPr/>
          <p:nvPr/>
        </p:nvCxnSpPr>
        <p:spPr>
          <a:xfrm>
            <a:off x="2279900" y="4642050"/>
            <a:ext cx="1521000" cy="0"/>
          </a:xfrm>
          <a:prstGeom prst="straightConnector1">
            <a:avLst/>
          </a:prstGeom>
          <a:noFill/>
          <a:ln w="9525" cap="flat" cmpd="sng">
            <a:solidFill>
              <a:schemeClr val="dk2"/>
            </a:solidFill>
            <a:prstDash val="solid"/>
            <a:round/>
            <a:headEnd type="none" w="med" len="med"/>
            <a:tailEnd type="none" w="med" len="med"/>
          </a:ln>
        </p:spPr>
      </p:cxnSp>
      <p:sp>
        <p:nvSpPr>
          <p:cNvPr id="327" name="Google Shape;327;p33"/>
          <p:cNvSpPr/>
          <p:nvPr/>
        </p:nvSpPr>
        <p:spPr>
          <a:xfrm>
            <a:off x="1968088" y="4585500"/>
            <a:ext cx="127200" cy="113100"/>
          </a:xfrm>
          <a:prstGeom prst="donut">
            <a:avLst>
              <a:gd name="adj" fmla="val 25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A4C2F4"/>
        </a:solidFill>
        <a:effectLst/>
      </p:bgPr>
    </p:bg>
    <p:spTree>
      <p:nvGrpSpPr>
        <p:cNvPr id="1" name="Shape 331"/>
        <p:cNvGrpSpPr/>
        <p:nvPr/>
      </p:nvGrpSpPr>
      <p:grpSpPr>
        <a:xfrm>
          <a:off x="0" y="0"/>
          <a:ext cx="0" cy="0"/>
          <a:chOff x="0" y="0"/>
          <a:chExt cx="0" cy="0"/>
        </a:xfrm>
      </p:grpSpPr>
      <p:sp>
        <p:nvSpPr>
          <p:cNvPr id="332" name="Google Shape;332;p34"/>
          <p:cNvSpPr txBox="1">
            <a:spLocks noGrp="1"/>
          </p:cNvSpPr>
          <p:nvPr>
            <p:ph type="title"/>
          </p:nvPr>
        </p:nvSpPr>
        <p:spPr>
          <a:xfrm>
            <a:off x="879650" y="484200"/>
            <a:ext cx="4643100" cy="470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s"/>
              <a:t>Jefe Departamento Operativo Institucional </a:t>
            </a:r>
            <a:endParaRPr/>
          </a:p>
        </p:txBody>
      </p:sp>
      <p:sp>
        <p:nvSpPr>
          <p:cNvPr id="333" name="Google Shape;333;p34"/>
          <p:cNvSpPr txBox="1">
            <a:spLocks noGrp="1"/>
          </p:cNvSpPr>
          <p:nvPr>
            <p:ph type="body" idx="1"/>
          </p:nvPr>
        </p:nvSpPr>
        <p:spPr>
          <a:xfrm>
            <a:off x="3865825" y="909625"/>
            <a:ext cx="4970400" cy="4083600"/>
          </a:xfrm>
          <a:prstGeom prst="rect">
            <a:avLst/>
          </a:prstGeom>
        </p:spPr>
        <p:txBody>
          <a:bodyPr spcFirstLastPara="1" wrap="square" lIns="91425" tIns="91425" rIns="91425" bIns="91425" anchor="t" anchorCtr="0">
            <a:normAutofit lnSpcReduction="10000"/>
          </a:bodyPr>
          <a:lstStyle/>
          <a:p>
            <a:pPr marL="179999" lvl="0" indent="-179999" algn="just" rtl="0">
              <a:spcBef>
                <a:spcPts val="0"/>
              </a:spcBef>
              <a:spcAft>
                <a:spcPts val="0"/>
              </a:spcAft>
              <a:buNone/>
            </a:pPr>
            <a:r>
              <a:rPr lang="es"/>
              <a:t>A. Asesorar en coordinación con el Subdirector, en el proceso de toma de decisiones y de la resolución en materias, tareas y misiones afines de la Institución, especialmente en lo referido a la operatividad de las sedes locales, que vayan en directo apoyo a la gestión de mando del Director General.</a:t>
            </a:r>
            <a:endParaRPr/>
          </a:p>
          <a:p>
            <a:pPr marL="179999" lvl="0" indent="-179999" algn="just" rtl="0">
              <a:spcBef>
                <a:spcPts val="1200"/>
              </a:spcBef>
              <a:spcAft>
                <a:spcPts val="0"/>
              </a:spcAft>
              <a:buNone/>
            </a:pPr>
            <a:r>
              <a:rPr lang="es"/>
              <a:t>B. Orientar y dirigir la elaboración de la documentación atingente al departamento.</a:t>
            </a:r>
            <a:endParaRPr/>
          </a:p>
          <a:p>
            <a:pPr marL="179999" lvl="0" indent="-179999" algn="just" rtl="0">
              <a:spcBef>
                <a:spcPts val="1200"/>
              </a:spcBef>
              <a:spcAft>
                <a:spcPts val="0"/>
              </a:spcAft>
              <a:buNone/>
            </a:pPr>
            <a:r>
              <a:rPr lang="es"/>
              <a:t>C. Fiscalizar el cumplimiento por parte de las sedes locales, de todas las materias y actividades referidas al funcionamiento y operacionalidad de las mismas, actividad que puede realizar en forma directa y a través de los respectivos asesores. </a:t>
            </a:r>
            <a:endParaRPr/>
          </a:p>
          <a:p>
            <a:pPr marL="179999" lvl="0" indent="-179999" algn="just" rtl="0">
              <a:spcBef>
                <a:spcPts val="1200"/>
              </a:spcBef>
              <a:spcAft>
                <a:spcPts val="1200"/>
              </a:spcAft>
              <a:buNone/>
            </a:pPr>
            <a:r>
              <a:rPr lang="es"/>
              <a:t>D. Será responsable de orientar, instruir y controlar el desempeño del personal designado como asesores regionales y comunales, a fin de materializar un efectivo control del funcionamiento, organización y misiones que deben cumplir las sedes locales, las cuales están claramente definidas en el “Manual para la Organización y Funcionamiento de las Sedes Locales “ (MOF.).</a:t>
            </a:r>
            <a:endParaRPr/>
          </a:p>
        </p:txBody>
      </p:sp>
      <p:pic>
        <p:nvPicPr>
          <p:cNvPr id="334" name="Google Shape;334;p34"/>
          <p:cNvPicPr preferRelativeResize="0"/>
          <p:nvPr/>
        </p:nvPicPr>
        <p:blipFill>
          <a:blip r:embed="rId3">
            <a:alphaModFix/>
          </a:blip>
          <a:stretch>
            <a:fillRect/>
          </a:stretch>
        </p:blipFill>
        <p:spPr>
          <a:xfrm>
            <a:off x="166850" y="110225"/>
            <a:ext cx="758068" cy="755700"/>
          </a:xfrm>
          <a:prstGeom prst="rect">
            <a:avLst/>
          </a:prstGeom>
          <a:noFill/>
          <a:ln>
            <a:noFill/>
          </a:ln>
        </p:spPr>
      </p:pic>
      <p:sp>
        <p:nvSpPr>
          <p:cNvPr id="335" name="Google Shape;335;p34">
            <a:hlinkClick r:id="" action="ppaction://hlinkshowjump?jump=firstslide"/>
          </p:cNvPr>
          <p:cNvSpPr/>
          <p:nvPr/>
        </p:nvSpPr>
        <p:spPr>
          <a:xfrm>
            <a:off x="7985150" y="149075"/>
            <a:ext cx="804300" cy="307800"/>
          </a:xfrm>
          <a:prstGeom prst="bevel">
            <a:avLst>
              <a:gd name="adj" fmla="val 12500"/>
            </a:avLst>
          </a:prstGeom>
          <a:solidFill>
            <a:srgbClr val="FFE599"/>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s"/>
              <a:t>inicio</a:t>
            </a:r>
            <a:endParaRPr/>
          </a:p>
        </p:txBody>
      </p:sp>
      <p:cxnSp>
        <p:nvCxnSpPr>
          <p:cNvPr id="336" name="Google Shape;336;p34"/>
          <p:cNvCxnSpPr/>
          <p:nvPr/>
        </p:nvCxnSpPr>
        <p:spPr>
          <a:xfrm>
            <a:off x="3665250" y="954900"/>
            <a:ext cx="0" cy="3741900"/>
          </a:xfrm>
          <a:prstGeom prst="straightConnector1">
            <a:avLst/>
          </a:prstGeom>
          <a:noFill/>
          <a:ln w="9525" cap="flat" cmpd="sng">
            <a:solidFill>
              <a:schemeClr val="dk2"/>
            </a:solidFill>
            <a:prstDash val="solid"/>
            <a:round/>
            <a:headEnd type="none" w="med" len="med"/>
            <a:tailEnd type="none" w="med" len="med"/>
          </a:ln>
          <a:effectLst>
            <a:outerShdw blurRad="57150" dist="19050" dir="5400000" algn="bl" rotWithShape="0">
              <a:srgbClr val="000000">
                <a:alpha val="50000"/>
              </a:srgbClr>
            </a:outerShdw>
          </a:effectLst>
        </p:spPr>
      </p:cxnSp>
      <p:sp>
        <p:nvSpPr>
          <p:cNvPr id="337" name="Google Shape;337;p34">
            <a:hlinkClick r:id="" action="ppaction://hlinkshowjump?jump=nextslide"/>
          </p:cNvPr>
          <p:cNvSpPr/>
          <p:nvPr/>
        </p:nvSpPr>
        <p:spPr>
          <a:xfrm>
            <a:off x="6713363" y="149075"/>
            <a:ext cx="1029600" cy="307800"/>
          </a:xfrm>
          <a:prstGeom prst="bevel">
            <a:avLst>
              <a:gd name="adj" fmla="val 12500"/>
            </a:avLst>
          </a:prstGeom>
          <a:solidFill>
            <a:schemeClr val="lt2"/>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s"/>
              <a:t>Siguiente</a:t>
            </a:r>
            <a:endParaRPr/>
          </a:p>
        </p:txBody>
      </p:sp>
      <p:sp>
        <p:nvSpPr>
          <p:cNvPr id="338" name="Google Shape;338;p34"/>
          <p:cNvSpPr txBox="1"/>
          <p:nvPr/>
        </p:nvSpPr>
        <p:spPr>
          <a:xfrm>
            <a:off x="90525" y="2336400"/>
            <a:ext cx="3449400" cy="4707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None/>
            </a:pPr>
            <a:r>
              <a:rPr lang="es" sz="2100" b="1" i="1"/>
              <a:t>ECC.</a:t>
            </a:r>
            <a:endParaRPr sz="2100" b="1" i="1"/>
          </a:p>
          <a:p>
            <a:pPr marL="0" marR="0" lvl="0" indent="0" algn="ctr" rtl="0">
              <a:lnSpc>
                <a:spcPct val="100000"/>
              </a:lnSpc>
              <a:spcBef>
                <a:spcPts val="0"/>
              </a:spcBef>
              <a:spcAft>
                <a:spcPts val="0"/>
              </a:spcAft>
              <a:buNone/>
            </a:pPr>
            <a:r>
              <a:rPr lang="es" sz="2100" b="1" i="1"/>
              <a:t>Leandro Raygada Cid</a:t>
            </a:r>
            <a:endParaRPr sz="1900" i="1"/>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A4C2F4"/>
        </a:solidFill>
        <a:effectLst/>
      </p:bgPr>
    </p:bg>
    <p:spTree>
      <p:nvGrpSpPr>
        <p:cNvPr id="1" name="Shape 342"/>
        <p:cNvGrpSpPr/>
        <p:nvPr/>
      </p:nvGrpSpPr>
      <p:grpSpPr>
        <a:xfrm>
          <a:off x="0" y="0"/>
          <a:ext cx="0" cy="0"/>
          <a:chOff x="0" y="0"/>
          <a:chExt cx="0" cy="0"/>
        </a:xfrm>
      </p:grpSpPr>
      <p:sp>
        <p:nvSpPr>
          <p:cNvPr id="343" name="Google Shape;343;p35"/>
          <p:cNvSpPr txBox="1">
            <a:spLocks noGrp="1"/>
          </p:cNvSpPr>
          <p:nvPr>
            <p:ph type="title"/>
          </p:nvPr>
        </p:nvSpPr>
        <p:spPr>
          <a:xfrm>
            <a:off x="965950" y="203375"/>
            <a:ext cx="4656300" cy="755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s"/>
              <a:t>Jefe Departamento Operativo Institucional</a:t>
            </a:r>
            <a:endParaRPr/>
          </a:p>
        </p:txBody>
      </p:sp>
      <p:sp>
        <p:nvSpPr>
          <p:cNvPr id="344" name="Google Shape;344;p35"/>
          <p:cNvSpPr txBox="1">
            <a:spLocks noGrp="1"/>
          </p:cNvSpPr>
          <p:nvPr>
            <p:ph type="body" idx="1"/>
          </p:nvPr>
        </p:nvSpPr>
        <p:spPr>
          <a:xfrm>
            <a:off x="72450" y="1000150"/>
            <a:ext cx="4110300" cy="4083600"/>
          </a:xfrm>
          <a:prstGeom prst="rect">
            <a:avLst/>
          </a:prstGeom>
        </p:spPr>
        <p:txBody>
          <a:bodyPr spcFirstLastPara="1" wrap="square" lIns="91425" tIns="91425" rIns="91425" bIns="91425" anchor="t" anchorCtr="0">
            <a:normAutofit fontScale="92500" lnSpcReduction="20000"/>
          </a:bodyPr>
          <a:lstStyle/>
          <a:p>
            <a:pPr marL="179999" lvl="0" indent="-179999" algn="just" rtl="0">
              <a:spcBef>
                <a:spcPts val="0"/>
              </a:spcBef>
              <a:spcAft>
                <a:spcPts val="0"/>
              </a:spcAft>
              <a:buNone/>
            </a:pPr>
            <a:r>
              <a:rPr lang="es"/>
              <a:t>E. Deberá exigir que toda la información remitida a la Dirección General por parte de los comandantes locales y jefes de sedes, a través de los respectivos asesores, sea de su conocimiento para la evaluación y distribución posterior para su trabajo y fines pertinentes.</a:t>
            </a:r>
            <a:endParaRPr/>
          </a:p>
          <a:p>
            <a:pPr marL="179999" lvl="0" indent="-179999" algn="just" rtl="0">
              <a:spcBef>
                <a:spcPts val="1200"/>
              </a:spcBef>
              <a:spcAft>
                <a:spcPts val="0"/>
              </a:spcAft>
              <a:buNone/>
            </a:pPr>
            <a:r>
              <a:rPr lang="es"/>
              <a:t>F. En coordinación con el Departamento de Planificación y Estudios, controlar y evaluar el cumplimiento de la capacitación, instrucción y entrenamiento del personal de voluntarios, conforme a los temas y horarios de instrucción dispuestos por el “Programa Anual de Instrucción y Entrenamiento para Sedes Locales”, teniendo como marco los pilares definidos institucionalmente. </a:t>
            </a:r>
            <a:endParaRPr/>
          </a:p>
          <a:p>
            <a:pPr marL="179999" lvl="0" indent="-179999" algn="just" rtl="0">
              <a:spcBef>
                <a:spcPts val="1200"/>
              </a:spcBef>
              <a:spcAft>
                <a:spcPts val="0"/>
              </a:spcAft>
              <a:buNone/>
            </a:pPr>
            <a:r>
              <a:rPr lang="es"/>
              <a:t>G. Informará oportunamente al Director General, de solicitudes de empleo de personal, actividades ejecutadas u otras materias que sean de conocimiento y resolución superior.</a:t>
            </a:r>
            <a:endParaRPr/>
          </a:p>
          <a:p>
            <a:pPr marL="179999" lvl="0" indent="-179999" algn="just" rtl="0">
              <a:spcBef>
                <a:spcPts val="1200"/>
              </a:spcBef>
              <a:spcAft>
                <a:spcPts val="1200"/>
              </a:spcAft>
              <a:buNone/>
            </a:pPr>
            <a:r>
              <a:rPr lang="es"/>
              <a:t>H. Exigirá a través de los respectivos asesores, que los comandantes locales, cumplan con los requerimientos y plazos que disponga la Dirección General, especialmente los descritos en el calendario de plazos inserto en el MOF. sedes locales. </a:t>
            </a:r>
            <a:endParaRPr/>
          </a:p>
        </p:txBody>
      </p:sp>
      <p:pic>
        <p:nvPicPr>
          <p:cNvPr id="345" name="Google Shape;345;p35"/>
          <p:cNvPicPr preferRelativeResize="0"/>
          <p:nvPr/>
        </p:nvPicPr>
        <p:blipFill>
          <a:blip r:embed="rId3">
            <a:alphaModFix/>
          </a:blip>
          <a:stretch>
            <a:fillRect/>
          </a:stretch>
        </p:blipFill>
        <p:spPr>
          <a:xfrm>
            <a:off x="166850" y="110225"/>
            <a:ext cx="758068" cy="755700"/>
          </a:xfrm>
          <a:prstGeom prst="rect">
            <a:avLst/>
          </a:prstGeom>
          <a:noFill/>
          <a:ln>
            <a:noFill/>
          </a:ln>
        </p:spPr>
      </p:pic>
      <p:sp>
        <p:nvSpPr>
          <p:cNvPr id="346" name="Google Shape;346;p35">
            <a:hlinkClick r:id="" action="ppaction://hlinkshowjump?jump=firstslide"/>
          </p:cNvPr>
          <p:cNvSpPr/>
          <p:nvPr/>
        </p:nvSpPr>
        <p:spPr>
          <a:xfrm>
            <a:off x="7985150" y="149075"/>
            <a:ext cx="804300" cy="307800"/>
          </a:xfrm>
          <a:prstGeom prst="bevel">
            <a:avLst>
              <a:gd name="adj" fmla="val 12500"/>
            </a:avLst>
          </a:prstGeom>
          <a:solidFill>
            <a:srgbClr val="FFE599"/>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s"/>
              <a:t>inicio</a:t>
            </a:r>
            <a:endParaRPr/>
          </a:p>
        </p:txBody>
      </p:sp>
      <p:cxnSp>
        <p:nvCxnSpPr>
          <p:cNvPr id="347" name="Google Shape;347;p35"/>
          <p:cNvCxnSpPr/>
          <p:nvPr/>
        </p:nvCxnSpPr>
        <p:spPr>
          <a:xfrm>
            <a:off x="4427225" y="1090725"/>
            <a:ext cx="0" cy="3741900"/>
          </a:xfrm>
          <a:prstGeom prst="straightConnector1">
            <a:avLst/>
          </a:prstGeom>
          <a:noFill/>
          <a:ln w="9525" cap="flat" cmpd="sng">
            <a:solidFill>
              <a:schemeClr val="dk2"/>
            </a:solidFill>
            <a:prstDash val="solid"/>
            <a:round/>
            <a:headEnd type="none" w="med" len="med"/>
            <a:tailEnd type="none" w="med" len="med"/>
          </a:ln>
          <a:effectLst>
            <a:outerShdw blurRad="57150" dist="19050" dir="5400000" algn="bl" rotWithShape="0">
              <a:srgbClr val="000000">
                <a:alpha val="50000"/>
              </a:srgbClr>
            </a:outerShdw>
          </a:effectLst>
        </p:spPr>
      </p:cxnSp>
      <p:sp>
        <p:nvSpPr>
          <p:cNvPr id="348" name="Google Shape;348;p35">
            <a:hlinkClick r:id="" action="ppaction://hlinkshowjump?jump=nextslide"/>
          </p:cNvPr>
          <p:cNvSpPr/>
          <p:nvPr/>
        </p:nvSpPr>
        <p:spPr>
          <a:xfrm>
            <a:off x="6713363" y="149075"/>
            <a:ext cx="1029600" cy="307800"/>
          </a:xfrm>
          <a:prstGeom prst="bevel">
            <a:avLst>
              <a:gd name="adj" fmla="val 12500"/>
            </a:avLst>
          </a:prstGeom>
          <a:solidFill>
            <a:schemeClr val="lt2"/>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s"/>
              <a:t>Siguiente</a:t>
            </a:r>
            <a:endParaRPr/>
          </a:p>
        </p:txBody>
      </p:sp>
      <p:sp>
        <p:nvSpPr>
          <p:cNvPr id="349" name="Google Shape;349;p35"/>
          <p:cNvSpPr txBox="1">
            <a:spLocks noGrp="1"/>
          </p:cNvSpPr>
          <p:nvPr>
            <p:ph type="body" idx="1"/>
          </p:nvPr>
        </p:nvSpPr>
        <p:spPr>
          <a:xfrm>
            <a:off x="4624825" y="1000150"/>
            <a:ext cx="4110300" cy="4083600"/>
          </a:xfrm>
          <a:prstGeom prst="rect">
            <a:avLst/>
          </a:prstGeom>
        </p:spPr>
        <p:txBody>
          <a:bodyPr spcFirstLastPara="1" wrap="square" lIns="91425" tIns="91425" rIns="91425" bIns="91425" anchor="t" anchorCtr="0">
            <a:normAutofit lnSpcReduction="10000"/>
          </a:bodyPr>
          <a:lstStyle/>
          <a:p>
            <a:pPr marL="179999" lvl="0" indent="-179999" algn="just" rtl="0">
              <a:spcBef>
                <a:spcPts val="0"/>
              </a:spcBef>
              <a:spcAft>
                <a:spcPts val="0"/>
              </a:spcAft>
              <a:buNone/>
            </a:pPr>
            <a:r>
              <a:rPr lang="es"/>
              <a:t>I. Supervisar especialmente la participación de las sedes en el Sistema de Protección Civil en su nivel comunal y la planificación de empleo definido para la emergencia, solicitando la información a través de los respectivos asesores.</a:t>
            </a:r>
            <a:endParaRPr/>
          </a:p>
          <a:p>
            <a:pPr marL="179999" lvl="0" indent="-179999" algn="just" rtl="0">
              <a:spcBef>
                <a:spcPts val="1200"/>
              </a:spcBef>
              <a:spcAft>
                <a:spcPts val="0"/>
              </a:spcAft>
              <a:buNone/>
            </a:pPr>
            <a:r>
              <a:rPr lang="es"/>
              <a:t>J. Dispondrá especial fiscalización, para que los comandantes locales cumplan con las disposiciones de control, custodia y mantención del cargo que se le asigna a cada sede local.</a:t>
            </a:r>
            <a:endParaRPr/>
          </a:p>
          <a:p>
            <a:pPr marL="179999" lvl="0" indent="-179999" algn="just" rtl="0">
              <a:spcBef>
                <a:spcPts val="1200"/>
              </a:spcBef>
              <a:spcAft>
                <a:spcPts val="0"/>
              </a:spcAft>
              <a:buNone/>
            </a:pPr>
            <a:r>
              <a:rPr lang="es"/>
              <a:t>K. Responsable de la activación del Centro de Mando y Control de la Dirección General de la Defensa Civil de Chile (CEMACODI), cuando lo disponga el Director General, conforme a la situación existente.</a:t>
            </a:r>
            <a:endParaRPr/>
          </a:p>
          <a:p>
            <a:pPr marL="179999" lvl="0" indent="-179999" algn="just" rtl="0">
              <a:spcBef>
                <a:spcPts val="1200"/>
              </a:spcBef>
              <a:spcAft>
                <a:spcPts val="1200"/>
              </a:spcAft>
              <a:buNone/>
            </a:pPr>
            <a:r>
              <a:rPr lang="es"/>
              <a:t>L. Responsable de la supervisión del funcionamiento de la Central de Telecomunicaciones de la Defensa Civil de Chile. (CETECO)</a:t>
            </a:r>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A4C2F4"/>
        </a:solidFill>
        <a:effectLst/>
      </p:bgPr>
    </p:bg>
    <p:spTree>
      <p:nvGrpSpPr>
        <p:cNvPr id="1" name="Shape 353"/>
        <p:cNvGrpSpPr/>
        <p:nvPr/>
      </p:nvGrpSpPr>
      <p:grpSpPr>
        <a:xfrm>
          <a:off x="0" y="0"/>
          <a:ext cx="0" cy="0"/>
          <a:chOff x="0" y="0"/>
          <a:chExt cx="0" cy="0"/>
        </a:xfrm>
      </p:grpSpPr>
      <p:sp>
        <p:nvSpPr>
          <p:cNvPr id="354" name="Google Shape;354;p36"/>
          <p:cNvSpPr txBox="1">
            <a:spLocks noGrp="1"/>
          </p:cNvSpPr>
          <p:nvPr>
            <p:ph type="title"/>
          </p:nvPr>
        </p:nvSpPr>
        <p:spPr>
          <a:xfrm>
            <a:off x="949950" y="149075"/>
            <a:ext cx="4355400" cy="794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s"/>
              <a:t>Jefe Departamento Operativo Institucional</a:t>
            </a:r>
            <a:endParaRPr/>
          </a:p>
        </p:txBody>
      </p:sp>
      <p:sp>
        <p:nvSpPr>
          <p:cNvPr id="355" name="Google Shape;355;p36"/>
          <p:cNvSpPr txBox="1">
            <a:spLocks noGrp="1"/>
          </p:cNvSpPr>
          <p:nvPr>
            <p:ph type="body" idx="1"/>
          </p:nvPr>
        </p:nvSpPr>
        <p:spPr>
          <a:xfrm>
            <a:off x="72450" y="1000150"/>
            <a:ext cx="4110300" cy="4083600"/>
          </a:xfrm>
          <a:prstGeom prst="rect">
            <a:avLst/>
          </a:prstGeom>
        </p:spPr>
        <p:txBody>
          <a:bodyPr spcFirstLastPara="1" wrap="square" lIns="91425" tIns="91425" rIns="91425" bIns="91425" anchor="t" anchorCtr="0">
            <a:normAutofit fontScale="92500" lnSpcReduction="20000"/>
          </a:bodyPr>
          <a:lstStyle/>
          <a:p>
            <a:pPr marL="179999" lvl="0" indent="-179999" algn="just" rtl="0">
              <a:spcBef>
                <a:spcPts val="0"/>
              </a:spcBef>
              <a:spcAft>
                <a:spcPts val="0"/>
              </a:spcAft>
              <a:buNone/>
            </a:pPr>
            <a:r>
              <a:rPr lang="es"/>
              <a:t>M.Responsable de la activación de la sección sanidad y despliegue del puesto de atención médica (PAME) y/o sanitario (PAS), cuando lo disponga el Director General. </a:t>
            </a:r>
            <a:endParaRPr/>
          </a:p>
          <a:p>
            <a:pPr marL="179999" lvl="0" indent="-179999" algn="just" rtl="0">
              <a:spcBef>
                <a:spcPts val="1200"/>
              </a:spcBef>
              <a:spcAft>
                <a:spcPts val="0"/>
              </a:spcAft>
              <a:buNone/>
            </a:pPr>
            <a:r>
              <a:rPr lang="es"/>
              <a:t>N. En coordinación con el Departamento de Gestión y Proyectos, patrocinar y apoyar los trámites ante las respectivas autoridades, para la postulación a proyectos concursables y en conjunto con el Departamento Logístico las subvenciones municipales</a:t>
            </a:r>
            <a:endParaRPr/>
          </a:p>
          <a:p>
            <a:pPr marL="179999" lvl="0" indent="-179999" algn="just" rtl="0">
              <a:spcBef>
                <a:spcPts val="1200"/>
              </a:spcBef>
              <a:spcAft>
                <a:spcPts val="0"/>
              </a:spcAft>
              <a:buNone/>
            </a:pPr>
            <a:r>
              <a:rPr lang="es"/>
              <a:t>O. Evaluar constantemente en coordinación con el subdirector y jefes de departamentos, la creación o cese de sedes locales en las comunas del país.</a:t>
            </a:r>
            <a:endParaRPr/>
          </a:p>
          <a:p>
            <a:pPr marL="179999" lvl="0" indent="-179999" algn="just" rtl="0">
              <a:spcBef>
                <a:spcPts val="1200"/>
              </a:spcBef>
              <a:spcAft>
                <a:spcPts val="1200"/>
              </a:spcAft>
              <a:buNone/>
            </a:pPr>
            <a:r>
              <a:rPr lang="es"/>
              <a:t>P. Remitir al subdirector (2da. quincena abril de cada año) las necesidades valorizadas, relativas a materias específicas de su función que tengan relación con la operacionalidad y funcionamiento de la Institución (visitas sedes locales, instrucción, operativos, etc.)a fin de ser consideradas por el Departamento Finanzas en el proyecto de presupuesto anual que el Director General debe presentar para el año siguiente.</a:t>
            </a:r>
            <a:endParaRPr/>
          </a:p>
        </p:txBody>
      </p:sp>
      <p:pic>
        <p:nvPicPr>
          <p:cNvPr id="356" name="Google Shape;356;p36"/>
          <p:cNvPicPr preferRelativeResize="0"/>
          <p:nvPr/>
        </p:nvPicPr>
        <p:blipFill>
          <a:blip r:embed="rId3">
            <a:alphaModFix/>
          </a:blip>
          <a:stretch>
            <a:fillRect/>
          </a:stretch>
        </p:blipFill>
        <p:spPr>
          <a:xfrm>
            <a:off x="166850" y="110225"/>
            <a:ext cx="758068" cy="755700"/>
          </a:xfrm>
          <a:prstGeom prst="rect">
            <a:avLst/>
          </a:prstGeom>
          <a:noFill/>
          <a:ln>
            <a:noFill/>
          </a:ln>
        </p:spPr>
      </p:pic>
      <p:sp>
        <p:nvSpPr>
          <p:cNvPr id="357" name="Google Shape;357;p36">
            <a:hlinkClick r:id="" action="ppaction://hlinkshowjump?jump=firstslide"/>
          </p:cNvPr>
          <p:cNvSpPr/>
          <p:nvPr/>
        </p:nvSpPr>
        <p:spPr>
          <a:xfrm>
            <a:off x="7985150" y="149075"/>
            <a:ext cx="804300" cy="307800"/>
          </a:xfrm>
          <a:prstGeom prst="bevel">
            <a:avLst>
              <a:gd name="adj" fmla="val 12500"/>
            </a:avLst>
          </a:prstGeom>
          <a:solidFill>
            <a:srgbClr val="FFE599"/>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s"/>
              <a:t>inicio</a:t>
            </a:r>
            <a:endParaRPr/>
          </a:p>
        </p:txBody>
      </p:sp>
      <p:cxnSp>
        <p:nvCxnSpPr>
          <p:cNvPr id="358" name="Google Shape;358;p36"/>
          <p:cNvCxnSpPr/>
          <p:nvPr/>
        </p:nvCxnSpPr>
        <p:spPr>
          <a:xfrm>
            <a:off x="4427225" y="1090725"/>
            <a:ext cx="0" cy="3741900"/>
          </a:xfrm>
          <a:prstGeom prst="straightConnector1">
            <a:avLst/>
          </a:prstGeom>
          <a:noFill/>
          <a:ln w="9525" cap="flat" cmpd="sng">
            <a:solidFill>
              <a:schemeClr val="dk2"/>
            </a:solidFill>
            <a:prstDash val="solid"/>
            <a:round/>
            <a:headEnd type="none" w="med" len="med"/>
            <a:tailEnd type="none" w="med" len="med"/>
          </a:ln>
          <a:effectLst>
            <a:outerShdw blurRad="57150" dist="19050" dir="5400000" algn="bl" rotWithShape="0">
              <a:srgbClr val="000000">
                <a:alpha val="50000"/>
              </a:srgbClr>
            </a:outerShdw>
          </a:effectLst>
        </p:spPr>
      </p:cxnSp>
      <p:sp>
        <p:nvSpPr>
          <p:cNvPr id="359" name="Google Shape;359;p36"/>
          <p:cNvSpPr txBox="1">
            <a:spLocks noGrp="1"/>
          </p:cNvSpPr>
          <p:nvPr>
            <p:ph type="body" idx="1"/>
          </p:nvPr>
        </p:nvSpPr>
        <p:spPr>
          <a:xfrm>
            <a:off x="4572000" y="1000150"/>
            <a:ext cx="4110300" cy="4083600"/>
          </a:xfrm>
          <a:prstGeom prst="rect">
            <a:avLst/>
          </a:prstGeom>
        </p:spPr>
        <p:txBody>
          <a:bodyPr spcFirstLastPara="1" wrap="square" lIns="91425" tIns="91425" rIns="91425" bIns="91425" anchor="t" anchorCtr="0">
            <a:normAutofit/>
          </a:bodyPr>
          <a:lstStyle/>
          <a:p>
            <a:pPr marL="179999" lvl="0" indent="-179999" algn="just" rtl="0">
              <a:spcBef>
                <a:spcPts val="0"/>
              </a:spcBef>
              <a:spcAft>
                <a:spcPts val="0"/>
              </a:spcAft>
              <a:buNone/>
            </a:pPr>
            <a:r>
              <a:rPr lang="es"/>
              <a:t>Q. Presentar las materias propias de su departamento, para ser incluidas en la Directiva de Actividades Anuales de la Dirección General.</a:t>
            </a:r>
            <a:endParaRPr/>
          </a:p>
          <a:p>
            <a:pPr marL="179999" lvl="0" indent="-179999" algn="just" rtl="0">
              <a:spcBef>
                <a:spcPts val="1200"/>
              </a:spcBef>
              <a:spcAft>
                <a:spcPts val="0"/>
              </a:spcAft>
              <a:buNone/>
            </a:pPr>
            <a:r>
              <a:rPr lang="es"/>
              <a:t>R. Integrar, de acuerdo a programación, el “Comité de Gestión de Riesgos” de la Defensa Civil de Chile.</a:t>
            </a:r>
            <a:endParaRPr/>
          </a:p>
          <a:p>
            <a:pPr marL="179999" lvl="0" indent="-179999" algn="just" rtl="0">
              <a:spcBef>
                <a:spcPts val="1200"/>
              </a:spcBef>
              <a:spcAft>
                <a:spcPts val="0"/>
              </a:spcAft>
              <a:buNone/>
            </a:pPr>
            <a:endParaRPr/>
          </a:p>
          <a:p>
            <a:pPr marL="179999" lvl="0" indent="-179999" algn="just" rtl="0">
              <a:spcBef>
                <a:spcPts val="1200"/>
              </a:spcBef>
              <a:spcAft>
                <a:spcPts val="0"/>
              </a:spcAft>
              <a:buNone/>
            </a:pPr>
            <a:endParaRPr/>
          </a:p>
          <a:p>
            <a:pPr marL="179999" lvl="0" indent="-179999" algn="just" rtl="0">
              <a:spcBef>
                <a:spcPts val="1200"/>
              </a:spcBef>
              <a:spcAft>
                <a:spcPts val="1200"/>
              </a:spcAft>
              <a:buNone/>
            </a:pPr>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A4C2F4"/>
        </a:solidFill>
        <a:effectLst/>
      </p:bgPr>
    </p:bg>
    <p:spTree>
      <p:nvGrpSpPr>
        <p:cNvPr id="1" name="Shape 363"/>
        <p:cNvGrpSpPr/>
        <p:nvPr/>
      </p:nvGrpSpPr>
      <p:grpSpPr>
        <a:xfrm>
          <a:off x="0" y="0"/>
          <a:ext cx="0" cy="0"/>
          <a:chOff x="0" y="0"/>
          <a:chExt cx="0" cy="0"/>
        </a:xfrm>
      </p:grpSpPr>
      <p:sp>
        <p:nvSpPr>
          <p:cNvPr id="364" name="Google Shape;364;p37"/>
          <p:cNvSpPr txBox="1">
            <a:spLocks noGrp="1"/>
          </p:cNvSpPr>
          <p:nvPr>
            <p:ph type="title"/>
          </p:nvPr>
        </p:nvSpPr>
        <p:spPr>
          <a:xfrm>
            <a:off x="975000" y="149075"/>
            <a:ext cx="5688300" cy="6102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s"/>
              <a:t>Jefe Departamento Logístico</a:t>
            </a:r>
            <a:endParaRPr/>
          </a:p>
        </p:txBody>
      </p:sp>
      <p:sp>
        <p:nvSpPr>
          <p:cNvPr id="365" name="Google Shape;365;p37"/>
          <p:cNvSpPr txBox="1">
            <a:spLocks noGrp="1"/>
          </p:cNvSpPr>
          <p:nvPr>
            <p:ph type="body" idx="1"/>
          </p:nvPr>
        </p:nvSpPr>
        <p:spPr>
          <a:xfrm>
            <a:off x="4177525" y="954900"/>
            <a:ext cx="4504800" cy="4083600"/>
          </a:xfrm>
          <a:prstGeom prst="rect">
            <a:avLst/>
          </a:prstGeom>
        </p:spPr>
        <p:txBody>
          <a:bodyPr spcFirstLastPara="1" wrap="square" lIns="91425" tIns="91425" rIns="91425" bIns="91425" anchor="t" anchorCtr="0">
            <a:normAutofit/>
          </a:bodyPr>
          <a:lstStyle/>
          <a:p>
            <a:pPr marL="179999" lvl="0" indent="-179999" algn="just" rtl="0">
              <a:spcBef>
                <a:spcPts val="0"/>
              </a:spcBef>
              <a:spcAft>
                <a:spcPts val="0"/>
              </a:spcAft>
              <a:buNone/>
            </a:pPr>
            <a:r>
              <a:rPr lang="es"/>
              <a:t>A. Asesorar en coordinación con el Subdirector, en el proceso de toma de decisiones y de la resolución en materias, tareas y misiones afines de la institución, especialmente en lo referido a la administración y manejo del recurso logístico, que vayan en directo apoyo a la gestión de mando del Director General. </a:t>
            </a:r>
            <a:endParaRPr/>
          </a:p>
          <a:p>
            <a:pPr marL="179999" lvl="0" indent="-179999" algn="just" rtl="0">
              <a:spcBef>
                <a:spcPts val="1200"/>
              </a:spcBef>
              <a:spcAft>
                <a:spcPts val="0"/>
              </a:spcAft>
              <a:buNone/>
            </a:pPr>
            <a:r>
              <a:rPr lang="es"/>
              <a:t>B. Orientar y dirigir la elaboración de la documentación atingente a su departamento.</a:t>
            </a:r>
            <a:endParaRPr/>
          </a:p>
          <a:p>
            <a:pPr marL="179999" lvl="0" indent="-179999" algn="just" rtl="0">
              <a:spcBef>
                <a:spcPts val="1200"/>
              </a:spcBef>
              <a:spcAft>
                <a:spcPts val="0"/>
              </a:spcAft>
              <a:buNone/>
            </a:pPr>
            <a:r>
              <a:rPr lang="es"/>
              <a:t>C. Responsable de la administración y control de todos los bienes de uso inventariables institucionales.</a:t>
            </a:r>
            <a:endParaRPr/>
          </a:p>
          <a:p>
            <a:pPr marL="179999" lvl="0" indent="-179999" algn="just" rtl="0">
              <a:spcBef>
                <a:spcPts val="1200"/>
              </a:spcBef>
              <a:spcAft>
                <a:spcPts val="1200"/>
              </a:spcAft>
              <a:buNone/>
            </a:pPr>
            <a:r>
              <a:rPr lang="es"/>
              <a:t>D. Responsable de fiscalizar la administración, cargo y mantención de los vehículos motorizados, de cargo institucional, a fin de satisfacer las necesidades de transporte para el cumplimiento de las tareas institucionales. </a:t>
            </a:r>
            <a:endParaRPr/>
          </a:p>
        </p:txBody>
      </p:sp>
      <p:pic>
        <p:nvPicPr>
          <p:cNvPr id="366" name="Google Shape;366;p37"/>
          <p:cNvPicPr preferRelativeResize="0"/>
          <p:nvPr/>
        </p:nvPicPr>
        <p:blipFill>
          <a:blip r:embed="rId3">
            <a:alphaModFix/>
          </a:blip>
          <a:stretch>
            <a:fillRect/>
          </a:stretch>
        </p:blipFill>
        <p:spPr>
          <a:xfrm>
            <a:off x="166850" y="110225"/>
            <a:ext cx="758068" cy="755700"/>
          </a:xfrm>
          <a:prstGeom prst="rect">
            <a:avLst/>
          </a:prstGeom>
          <a:noFill/>
          <a:ln>
            <a:noFill/>
          </a:ln>
        </p:spPr>
      </p:pic>
      <p:sp>
        <p:nvSpPr>
          <p:cNvPr id="367" name="Google Shape;367;p37">
            <a:hlinkClick r:id="" action="ppaction://hlinkshowjump?jump=firstslide"/>
          </p:cNvPr>
          <p:cNvSpPr/>
          <p:nvPr/>
        </p:nvSpPr>
        <p:spPr>
          <a:xfrm>
            <a:off x="7985150" y="149075"/>
            <a:ext cx="804300" cy="307800"/>
          </a:xfrm>
          <a:prstGeom prst="bevel">
            <a:avLst>
              <a:gd name="adj" fmla="val 12500"/>
            </a:avLst>
          </a:prstGeom>
          <a:solidFill>
            <a:srgbClr val="FFE599"/>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s"/>
              <a:t>inicio</a:t>
            </a:r>
            <a:endParaRPr/>
          </a:p>
        </p:txBody>
      </p:sp>
      <p:cxnSp>
        <p:nvCxnSpPr>
          <p:cNvPr id="368" name="Google Shape;368;p37"/>
          <p:cNvCxnSpPr/>
          <p:nvPr/>
        </p:nvCxnSpPr>
        <p:spPr>
          <a:xfrm>
            <a:off x="3819150" y="954900"/>
            <a:ext cx="0" cy="3741900"/>
          </a:xfrm>
          <a:prstGeom prst="straightConnector1">
            <a:avLst/>
          </a:prstGeom>
          <a:noFill/>
          <a:ln w="9525" cap="flat" cmpd="sng">
            <a:solidFill>
              <a:schemeClr val="dk2"/>
            </a:solidFill>
            <a:prstDash val="solid"/>
            <a:round/>
            <a:headEnd type="none" w="med" len="med"/>
            <a:tailEnd type="none" w="med" len="med"/>
          </a:ln>
          <a:effectLst>
            <a:outerShdw blurRad="57150" dist="19050" dir="5400000" algn="bl" rotWithShape="0">
              <a:srgbClr val="000000">
                <a:alpha val="50000"/>
              </a:srgbClr>
            </a:outerShdw>
          </a:effectLst>
        </p:spPr>
      </p:cxnSp>
      <p:sp>
        <p:nvSpPr>
          <p:cNvPr id="369" name="Google Shape;369;p37">
            <a:hlinkClick r:id="" action="ppaction://hlinkshowjump?jump=nextslide"/>
          </p:cNvPr>
          <p:cNvSpPr/>
          <p:nvPr/>
        </p:nvSpPr>
        <p:spPr>
          <a:xfrm>
            <a:off x="6713363" y="149075"/>
            <a:ext cx="1029600" cy="307800"/>
          </a:xfrm>
          <a:prstGeom prst="bevel">
            <a:avLst>
              <a:gd name="adj" fmla="val 12500"/>
            </a:avLst>
          </a:prstGeom>
          <a:solidFill>
            <a:schemeClr val="lt2"/>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s"/>
              <a:t>Siguiente</a:t>
            </a:r>
            <a:endParaRPr/>
          </a:p>
        </p:txBody>
      </p:sp>
      <p:sp>
        <p:nvSpPr>
          <p:cNvPr id="370" name="Google Shape;370;p37"/>
          <p:cNvSpPr txBox="1"/>
          <p:nvPr/>
        </p:nvSpPr>
        <p:spPr>
          <a:xfrm>
            <a:off x="-683490" y="2336400"/>
            <a:ext cx="5163126" cy="4707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None/>
            </a:pPr>
            <a:r>
              <a:rPr lang="es" sz="2100" b="1" i="1" dirty="0"/>
              <a:t>ECC.</a:t>
            </a:r>
            <a:endParaRPr sz="2100" b="1" i="1" dirty="0"/>
          </a:p>
          <a:p>
            <a:pPr marL="0" marR="0" lvl="0" indent="0" algn="ctr" rtl="0">
              <a:lnSpc>
                <a:spcPct val="100000"/>
              </a:lnSpc>
              <a:spcBef>
                <a:spcPts val="0"/>
              </a:spcBef>
              <a:spcAft>
                <a:spcPts val="0"/>
              </a:spcAft>
              <a:buNone/>
            </a:pPr>
            <a:r>
              <a:rPr lang="es" sz="2100" b="1" i="1" dirty="0"/>
              <a:t>Juan </a:t>
            </a:r>
            <a:r>
              <a:rPr lang="es" sz="2100" b="1" i="1" dirty="0" smtClean="0"/>
              <a:t>Rodríguez </a:t>
            </a:r>
            <a:r>
              <a:rPr lang="es" sz="2100" b="1" i="1" dirty="0"/>
              <a:t>Villavicencio</a:t>
            </a:r>
            <a:endParaRPr sz="1900" i="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A4C2F4"/>
        </a:solidFill>
        <a:effectLst/>
      </p:bgPr>
    </p:bg>
    <p:spTree>
      <p:nvGrpSpPr>
        <p:cNvPr id="1" name="Shape 374"/>
        <p:cNvGrpSpPr/>
        <p:nvPr/>
      </p:nvGrpSpPr>
      <p:grpSpPr>
        <a:xfrm>
          <a:off x="0" y="0"/>
          <a:ext cx="0" cy="0"/>
          <a:chOff x="0" y="0"/>
          <a:chExt cx="0" cy="0"/>
        </a:xfrm>
      </p:grpSpPr>
      <p:sp>
        <p:nvSpPr>
          <p:cNvPr id="375" name="Google Shape;375;p38"/>
          <p:cNvSpPr txBox="1">
            <a:spLocks noGrp="1"/>
          </p:cNvSpPr>
          <p:nvPr>
            <p:ph type="title"/>
          </p:nvPr>
        </p:nvSpPr>
        <p:spPr>
          <a:xfrm>
            <a:off x="924925" y="157925"/>
            <a:ext cx="4158300" cy="660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Clr>
                <a:schemeClr val="dk1"/>
              </a:buClr>
              <a:buSzPts val="1100"/>
              <a:buFont typeface="Arial"/>
              <a:buNone/>
            </a:pPr>
            <a:r>
              <a:rPr lang="es"/>
              <a:t>Jefe Departamento Logístico</a:t>
            </a:r>
            <a:endParaRPr/>
          </a:p>
        </p:txBody>
      </p:sp>
      <p:sp>
        <p:nvSpPr>
          <p:cNvPr id="376" name="Google Shape;376;p38"/>
          <p:cNvSpPr txBox="1">
            <a:spLocks noGrp="1"/>
          </p:cNvSpPr>
          <p:nvPr>
            <p:ph type="body" idx="1"/>
          </p:nvPr>
        </p:nvSpPr>
        <p:spPr>
          <a:xfrm>
            <a:off x="72450" y="1000150"/>
            <a:ext cx="4110300" cy="4083600"/>
          </a:xfrm>
          <a:prstGeom prst="rect">
            <a:avLst/>
          </a:prstGeom>
        </p:spPr>
        <p:txBody>
          <a:bodyPr spcFirstLastPara="1" wrap="square" lIns="91425" tIns="91425" rIns="91425" bIns="91425" anchor="t" anchorCtr="0">
            <a:normAutofit fontScale="92500"/>
          </a:bodyPr>
          <a:lstStyle/>
          <a:p>
            <a:pPr marL="179999" lvl="0" indent="-179999" algn="just" rtl="0">
              <a:spcBef>
                <a:spcPts val="0"/>
              </a:spcBef>
              <a:spcAft>
                <a:spcPts val="0"/>
              </a:spcAft>
              <a:buNone/>
            </a:pPr>
            <a:r>
              <a:rPr lang="es"/>
              <a:t>E. Responder de la elaboración y actualización escrita de los siguientes procedimientos de administración y control : </a:t>
            </a:r>
            <a:endParaRPr/>
          </a:p>
          <a:p>
            <a:pPr marL="179999" lvl="0" indent="-179999" algn="just" rtl="0">
              <a:spcBef>
                <a:spcPts val="1200"/>
              </a:spcBef>
              <a:spcAft>
                <a:spcPts val="0"/>
              </a:spcAft>
              <a:buNone/>
            </a:pPr>
            <a:r>
              <a:rPr lang="es"/>
              <a:t>    1) Manual de adquisiciones de la Defensa Civil de Chile. </a:t>
            </a:r>
            <a:endParaRPr/>
          </a:p>
          <a:p>
            <a:pPr marL="179999" lvl="0" indent="-179999" algn="just" rtl="0">
              <a:spcBef>
                <a:spcPts val="1200"/>
              </a:spcBef>
              <a:spcAft>
                <a:spcPts val="0"/>
              </a:spcAft>
              <a:buNone/>
            </a:pPr>
            <a:r>
              <a:rPr lang="es"/>
              <a:t>   2) Programa de mantenimiento de vehículos, procedimiento para reparaciones. </a:t>
            </a:r>
            <a:endParaRPr/>
          </a:p>
          <a:p>
            <a:pPr marL="179999" lvl="0" indent="-180975" algn="just" rtl="0">
              <a:spcBef>
                <a:spcPts val="1200"/>
              </a:spcBef>
              <a:spcAft>
                <a:spcPts val="0"/>
              </a:spcAft>
              <a:buNone/>
            </a:pPr>
            <a:r>
              <a:rPr lang="es"/>
              <a:t>  3) Procedimientos para obtención de permisos de circulación de vehículos, pago de tag, seguros, revisiones técnicas, adquisición, administración y control de combustible. </a:t>
            </a:r>
            <a:endParaRPr/>
          </a:p>
          <a:p>
            <a:pPr marL="179999" lvl="0" indent="-179999" algn="just" rtl="0">
              <a:spcBef>
                <a:spcPts val="1200"/>
              </a:spcBef>
              <a:spcAft>
                <a:spcPts val="0"/>
              </a:spcAft>
              <a:buNone/>
            </a:pPr>
            <a:r>
              <a:rPr lang="es"/>
              <a:t>F. Participar en el comité de subvenciones y/o adquisiciones de la Dirección General, cuando sesionen, a fin de asesorar en las definiciones de compras de bienes de uso, consumo o servicios, destinados a necesidades de la Dirección General y las sedes locales, para el cumplimiento de sus tareas específicas.</a:t>
            </a:r>
            <a:endParaRPr/>
          </a:p>
          <a:p>
            <a:pPr marL="179999" lvl="0" indent="-179999" algn="just" rtl="0">
              <a:spcBef>
                <a:spcPts val="1200"/>
              </a:spcBef>
              <a:spcAft>
                <a:spcPts val="1200"/>
              </a:spcAft>
              <a:buNone/>
            </a:pPr>
            <a:endParaRPr/>
          </a:p>
        </p:txBody>
      </p:sp>
      <p:pic>
        <p:nvPicPr>
          <p:cNvPr id="377" name="Google Shape;377;p38"/>
          <p:cNvPicPr preferRelativeResize="0"/>
          <p:nvPr/>
        </p:nvPicPr>
        <p:blipFill>
          <a:blip r:embed="rId3">
            <a:alphaModFix/>
          </a:blip>
          <a:stretch>
            <a:fillRect/>
          </a:stretch>
        </p:blipFill>
        <p:spPr>
          <a:xfrm>
            <a:off x="166850" y="110225"/>
            <a:ext cx="758068" cy="755700"/>
          </a:xfrm>
          <a:prstGeom prst="rect">
            <a:avLst/>
          </a:prstGeom>
          <a:noFill/>
          <a:ln>
            <a:noFill/>
          </a:ln>
        </p:spPr>
      </p:pic>
      <p:sp>
        <p:nvSpPr>
          <p:cNvPr id="378" name="Google Shape;378;p38">
            <a:hlinkClick r:id="" action="ppaction://hlinkshowjump?jump=firstslide"/>
          </p:cNvPr>
          <p:cNvSpPr/>
          <p:nvPr/>
        </p:nvSpPr>
        <p:spPr>
          <a:xfrm>
            <a:off x="7985150" y="149075"/>
            <a:ext cx="804300" cy="307800"/>
          </a:xfrm>
          <a:prstGeom prst="bevel">
            <a:avLst>
              <a:gd name="adj" fmla="val 12500"/>
            </a:avLst>
          </a:prstGeom>
          <a:solidFill>
            <a:srgbClr val="FFE599"/>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s"/>
              <a:t>inicio</a:t>
            </a:r>
            <a:endParaRPr/>
          </a:p>
        </p:txBody>
      </p:sp>
      <p:cxnSp>
        <p:nvCxnSpPr>
          <p:cNvPr id="379" name="Google Shape;379;p38"/>
          <p:cNvCxnSpPr/>
          <p:nvPr/>
        </p:nvCxnSpPr>
        <p:spPr>
          <a:xfrm>
            <a:off x="4427225" y="1090725"/>
            <a:ext cx="0" cy="3741900"/>
          </a:xfrm>
          <a:prstGeom prst="straightConnector1">
            <a:avLst/>
          </a:prstGeom>
          <a:noFill/>
          <a:ln w="9525" cap="flat" cmpd="sng">
            <a:solidFill>
              <a:schemeClr val="dk2"/>
            </a:solidFill>
            <a:prstDash val="solid"/>
            <a:round/>
            <a:headEnd type="none" w="med" len="med"/>
            <a:tailEnd type="none" w="med" len="med"/>
          </a:ln>
          <a:effectLst>
            <a:outerShdw blurRad="57150" dist="19050" dir="5400000" algn="bl" rotWithShape="0">
              <a:srgbClr val="000000">
                <a:alpha val="50000"/>
              </a:srgbClr>
            </a:outerShdw>
          </a:effectLst>
        </p:spPr>
      </p:cxnSp>
      <p:sp>
        <p:nvSpPr>
          <p:cNvPr id="380" name="Google Shape;380;p38">
            <a:hlinkClick r:id="" action="ppaction://hlinkshowjump?jump=nextslide"/>
          </p:cNvPr>
          <p:cNvSpPr/>
          <p:nvPr/>
        </p:nvSpPr>
        <p:spPr>
          <a:xfrm>
            <a:off x="6713363" y="149075"/>
            <a:ext cx="1029600" cy="307800"/>
          </a:xfrm>
          <a:prstGeom prst="bevel">
            <a:avLst>
              <a:gd name="adj" fmla="val 12500"/>
            </a:avLst>
          </a:prstGeom>
          <a:solidFill>
            <a:schemeClr val="lt2"/>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s"/>
              <a:t>Siguiente</a:t>
            </a:r>
            <a:endParaRPr/>
          </a:p>
        </p:txBody>
      </p:sp>
      <p:sp>
        <p:nvSpPr>
          <p:cNvPr id="381" name="Google Shape;381;p38"/>
          <p:cNvSpPr txBox="1">
            <a:spLocks noGrp="1"/>
          </p:cNvSpPr>
          <p:nvPr>
            <p:ph type="body" idx="1"/>
          </p:nvPr>
        </p:nvSpPr>
        <p:spPr>
          <a:xfrm>
            <a:off x="4572000" y="1000150"/>
            <a:ext cx="4110300" cy="4083600"/>
          </a:xfrm>
          <a:prstGeom prst="rect">
            <a:avLst/>
          </a:prstGeom>
        </p:spPr>
        <p:txBody>
          <a:bodyPr spcFirstLastPara="1" wrap="square" lIns="91425" tIns="91425" rIns="91425" bIns="91425" anchor="t" anchorCtr="0">
            <a:normAutofit fontScale="92500"/>
          </a:bodyPr>
          <a:lstStyle/>
          <a:p>
            <a:pPr marL="179999" lvl="0" indent="-179999" algn="just" rtl="0">
              <a:spcBef>
                <a:spcPts val="0"/>
              </a:spcBef>
              <a:spcAft>
                <a:spcPts val="0"/>
              </a:spcAft>
              <a:buNone/>
            </a:pPr>
            <a:r>
              <a:rPr lang="es"/>
              <a:t>G. Fiscalizar conforme lo dispone la Ley N° 19.886 “Ley de bases sobre contratos administrativos de suministro y prestación de servicios “, el correcto funcionamiento del proceso de adquisiciones de bienes de uso, consumo y de servicios, que sean adquiridos a través de recursos provenientes del presupuesto institucional, subvenciones municipales, proyectos concursables u otras asignaciones y publicar la información pertinente de compras efectuadas por trato directo en la página web institucional.</a:t>
            </a:r>
            <a:endParaRPr/>
          </a:p>
          <a:p>
            <a:pPr marL="179999" lvl="0" indent="-179999" algn="just" rtl="0">
              <a:spcBef>
                <a:spcPts val="1200"/>
              </a:spcBef>
              <a:spcAft>
                <a:spcPts val="0"/>
              </a:spcAft>
              <a:buNone/>
            </a:pPr>
            <a:r>
              <a:rPr lang="es"/>
              <a:t>H. Responsable de fiscalizar todo el proceso de adquisición, recepción y entrega a las sedes locales de los bienes de uso (vestuario, equipo, herramientas, etc.) que sean comprados con recursos provenientes de subvenciones municipales y controlar que se efectúen las altas de inventario correspondientes.</a:t>
            </a:r>
            <a:endParaRPr/>
          </a:p>
          <a:p>
            <a:pPr marL="179999" lvl="0" indent="-179999" algn="just" rtl="0">
              <a:spcBef>
                <a:spcPts val="1200"/>
              </a:spcBef>
              <a:spcAft>
                <a:spcPts val="0"/>
              </a:spcAft>
              <a:buNone/>
            </a:pPr>
            <a:r>
              <a:rPr lang="es"/>
              <a:t>I. Responsable de fiscalizar el catastro del cargo de bienes de uso, entregado y de responsabilidad de cada sede local. </a:t>
            </a:r>
            <a:endParaRPr/>
          </a:p>
          <a:p>
            <a:pPr marL="179999" lvl="0" indent="-179999" algn="just" rtl="0">
              <a:spcBef>
                <a:spcPts val="1200"/>
              </a:spcBef>
              <a:spcAft>
                <a:spcPts val="1200"/>
              </a:spcAft>
              <a:buNone/>
            </a:pPr>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A4C2F4"/>
        </a:solidFill>
        <a:effectLst/>
      </p:bgPr>
    </p:bg>
    <p:spTree>
      <p:nvGrpSpPr>
        <p:cNvPr id="1" name="Shape 385"/>
        <p:cNvGrpSpPr/>
        <p:nvPr/>
      </p:nvGrpSpPr>
      <p:grpSpPr>
        <a:xfrm>
          <a:off x="0" y="0"/>
          <a:ext cx="0" cy="0"/>
          <a:chOff x="0" y="0"/>
          <a:chExt cx="0" cy="0"/>
        </a:xfrm>
      </p:grpSpPr>
      <p:sp>
        <p:nvSpPr>
          <p:cNvPr id="386" name="Google Shape;386;p39"/>
          <p:cNvSpPr txBox="1">
            <a:spLocks noGrp="1"/>
          </p:cNvSpPr>
          <p:nvPr>
            <p:ph type="title"/>
          </p:nvPr>
        </p:nvSpPr>
        <p:spPr>
          <a:xfrm>
            <a:off x="975000" y="149075"/>
            <a:ext cx="5688300" cy="7557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s"/>
              <a:t>Jefe Departamento Logístico: </a:t>
            </a:r>
            <a:endParaRPr/>
          </a:p>
        </p:txBody>
      </p:sp>
      <p:sp>
        <p:nvSpPr>
          <p:cNvPr id="387" name="Google Shape;387;p39"/>
          <p:cNvSpPr txBox="1">
            <a:spLocks noGrp="1"/>
          </p:cNvSpPr>
          <p:nvPr>
            <p:ph type="body" idx="1"/>
          </p:nvPr>
        </p:nvSpPr>
        <p:spPr>
          <a:xfrm>
            <a:off x="72450" y="1000150"/>
            <a:ext cx="4110300" cy="4083600"/>
          </a:xfrm>
          <a:prstGeom prst="rect">
            <a:avLst/>
          </a:prstGeom>
        </p:spPr>
        <p:txBody>
          <a:bodyPr spcFirstLastPara="1" wrap="square" lIns="91425" tIns="91425" rIns="91425" bIns="91425" anchor="t" anchorCtr="0">
            <a:normAutofit/>
          </a:bodyPr>
          <a:lstStyle/>
          <a:p>
            <a:pPr marL="179999" lvl="0" indent="-179999" algn="just" rtl="0">
              <a:spcBef>
                <a:spcPts val="0"/>
              </a:spcBef>
              <a:spcAft>
                <a:spcPts val="0"/>
              </a:spcAft>
              <a:buNone/>
            </a:pPr>
            <a:r>
              <a:rPr lang="es"/>
              <a:t>J. Proponer las necesidades para nuevas adquisiciones de vestuario, equipos y otros, conforme a catastro y estadística existente del cargo de bienes de uso y de acuerdo a los recursos disponibles. Lo anterior con la finalidad para cubrir los requerimientos operacionales de la Dirección General y sedes locales, para poder cumplir eficientemente con las tareas propias de la Institución.</a:t>
            </a:r>
            <a:endParaRPr/>
          </a:p>
          <a:p>
            <a:pPr marL="179999" lvl="0" indent="-180975" algn="just" rtl="0">
              <a:spcBef>
                <a:spcPts val="1200"/>
              </a:spcBef>
              <a:spcAft>
                <a:spcPts val="0"/>
              </a:spcAft>
              <a:buNone/>
            </a:pPr>
            <a:r>
              <a:rPr lang="es"/>
              <a:t>K. Proponer y ejecutar inspecciones periódicas a las sedes locales, a fin de confrontar el catastro de cargos asignados a cada una de ellas.</a:t>
            </a:r>
            <a:endParaRPr/>
          </a:p>
          <a:p>
            <a:pPr marL="179999" lvl="0" indent="-179999" algn="just" rtl="0">
              <a:spcBef>
                <a:spcPts val="1200"/>
              </a:spcBef>
              <a:spcAft>
                <a:spcPts val="0"/>
              </a:spcAft>
              <a:buNone/>
            </a:pPr>
            <a:r>
              <a:rPr lang="es"/>
              <a:t>L. Revisar e implementar mejoras periódicas en las políticas de administración y control de los cargos de bienes de uso (vestuario, equipos computacionales, vehículos, mobiliario, etc.) de responsabilidad de la Dirección General y sedes locales respectivamente.</a:t>
            </a:r>
            <a:endParaRPr/>
          </a:p>
          <a:p>
            <a:pPr marL="179999" lvl="0" indent="-179999" algn="just" rtl="0">
              <a:spcBef>
                <a:spcPts val="1200"/>
              </a:spcBef>
              <a:spcAft>
                <a:spcPts val="1200"/>
              </a:spcAft>
              <a:buNone/>
            </a:pPr>
            <a:endParaRPr/>
          </a:p>
        </p:txBody>
      </p:sp>
      <p:pic>
        <p:nvPicPr>
          <p:cNvPr id="388" name="Google Shape;388;p39"/>
          <p:cNvPicPr preferRelativeResize="0"/>
          <p:nvPr/>
        </p:nvPicPr>
        <p:blipFill>
          <a:blip r:embed="rId3">
            <a:alphaModFix/>
          </a:blip>
          <a:stretch>
            <a:fillRect/>
          </a:stretch>
        </p:blipFill>
        <p:spPr>
          <a:xfrm>
            <a:off x="166850" y="110225"/>
            <a:ext cx="758068" cy="755700"/>
          </a:xfrm>
          <a:prstGeom prst="rect">
            <a:avLst/>
          </a:prstGeom>
          <a:noFill/>
          <a:ln>
            <a:noFill/>
          </a:ln>
        </p:spPr>
      </p:pic>
      <p:sp>
        <p:nvSpPr>
          <p:cNvPr id="389" name="Google Shape;389;p39">
            <a:hlinkClick r:id="" action="ppaction://hlinkshowjump?jump=firstslide"/>
          </p:cNvPr>
          <p:cNvSpPr/>
          <p:nvPr/>
        </p:nvSpPr>
        <p:spPr>
          <a:xfrm>
            <a:off x="7985150" y="149075"/>
            <a:ext cx="804300" cy="307800"/>
          </a:xfrm>
          <a:prstGeom prst="bevel">
            <a:avLst>
              <a:gd name="adj" fmla="val 12500"/>
            </a:avLst>
          </a:prstGeom>
          <a:solidFill>
            <a:srgbClr val="FFE599"/>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s"/>
              <a:t>inicio</a:t>
            </a:r>
            <a:endParaRPr/>
          </a:p>
        </p:txBody>
      </p:sp>
      <p:cxnSp>
        <p:nvCxnSpPr>
          <p:cNvPr id="390" name="Google Shape;390;p39"/>
          <p:cNvCxnSpPr/>
          <p:nvPr/>
        </p:nvCxnSpPr>
        <p:spPr>
          <a:xfrm>
            <a:off x="4427225" y="1090725"/>
            <a:ext cx="0" cy="3741900"/>
          </a:xfrm>
          <a:prstGeom prst="straightConnector1">
            <a:avLst/>
          </a:prstGeom>
          <a:noFill/>
          <a:ln w="9525" cap="flat" cmpd="sng">
            <a:solidFill>
              <a:schemeClr val="dk2"/>
            </a:solidFill>
            <a:prstDash val="solid"/>
            <a:round/>
            <a:headEnd type="none" w="med" len="med"/>
            <a:tailEnd type="none" w="med" len="med"/>
          </a:ln>
          <a:effectLst>
            <a:outerShdw blurRad="57150" dist="19050" dir="5400000" algn="bl" rotWithShape="0">
              <a:srgbClr val="000000">
                <a:alpha val="50000"/>
              </a:srgbClr>
            </a:outerShdw>
          </a:effectLst>
        </p:spPr>
      </p:cxnSp>
      <p:sp>
        <p:nvSpPr>
          <p:cNvPr id="391" name="Google Shape;391;p39"/>
          <p:cNvSpPr txBox="1">
            <a:spLocks noGrp="1"/>
          </p:cNvSpPr>
          <p:nvPr>
            <p:ph type="body" idx="1"/>
          </p:nvPr>
        </p:nvSpPr>
        <p:spPr>
          <a:xfrm>
            <a:off x="4572000" y="1000150"/>
            <a:ext cx="4110300" cy="4083600"/>
          </a:xfrm>
          <a:prstGeom prst="rect">
            <a:avLst/>
          </a:prstGeom>
        </p:spPr>
        <p:txBody>
          <a:bodyPr spcFirstLastPara="1" wrap="square" lIns="91425" tIns="91425" rIns="91425" bIns="91425" anchor="t" anchorCtr="0">
            <a:normAutofit/>
          </a:bodyPr>
          <a:lstStyle/>
          <a:p>
            <a:pPr marL="179999" lvl="0" indent="-179999" algn="just" rtl="0">
              <a:spcBef>
                <a:spcPts val="0"/>
              </a:spcBef>
              <a:spcAft>
                <a:spcPts val="0"/>
              </a:spcAft>
              <a:buNone/>
            </a:pPr>
            <a:r>
              <a:rPr lang="es"/>
              <a:t>M.Remitir al Subdirector (2da. quincena abril de cada año) las necesidades valorizadas, relativas a materias específicas de su función que tengan relación con la operacionalidad y funcionamiento de la Institución (combustible, permisos de circulación, seguros, pago tag, útiles escritorio, etc.) a fin de ser consideradas por el Departamento Finanzas en el proyecto de presupuesto anual que el Director General debe presentar para el año siguiente.</a:t>
            </a:r>
            <a:endParaRPr/>
          </a:p>
          <a:p>
            <a:pPr marL="179999" lvl="0" indent="-179999" algn="just" rtl="0">
              <a:spcBef>
                <a:spcPts val="1200"/>
              </a:spcBef>
              <a:spcAft>
                <a:spcPts val="0"/>
              </a:spcAft>
              <a:buNone/>
            </a:pPr>
            <a:r>
              <a:rPr lang="es"/>
              <a:t>N. Presentar las materias propias de su departamento, para ser incluidas en la Directiva de Actividades Anuales de la Dirección General. </a:t>
            </a:r>
            <a:endParaRPr/>
          </a:p>
          <a:p>
            <a:pPr marL="179999" lvl="0" indent="-179999" algn="just" rtl="0">
              <a:spcBef>
                <a:spcPts val="1200"/>
              </a:spcBef>
              <a:spcAft>
                <a:spcPts val="0"/>
              </a:spcAft>
              <a:buNone/>
            </a:pPr>
            <a:r>
              <a:rPr lang="es"/>
              <a:t>O. Integrar de acuerdo a programación, el “Comité de Gestión de Riesgos” de la Defensa Civil de Chile”</a:t>
            </a:r>
            <a:endParaRPr/>
          </a:p>
          <a:p>
            <a:pPr marL="179999" lvl="0" indent="-179999" algn="just" rtl="0">
              <a:spcBef>
                <a:spcPts val="1200"/>
              </a:spcBef>
              <a:spcAft>
                <a:spcPts val="1200"/>
              </a:spcAft>
              <a:buNone/>
            </a:pPr>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A4C2F4"/>
        </a:solidFill>
        <a:effectLst/>
      </p:bgPr>
    </p:bg>
    <p:spTree>
      <p:nvGrpSpPr>
        <p:cNvPr id="1" name="Shape 395"/>
        <p:cNvGrpSpPr/>
        <p:nvPr/>
      </p:nvGrpSpPr>
      <p:grpSpPr>
        <a:xfrm>
          <a:off x="0" y="0"/>
          <a:ext cx="0" cy="0"/>
          <a:chOff x="0" y="0"/>
          <a:chExt cx="0" cy="0"/>
        </a:xfrm>
      </p:grpSpPr>
      <p:sp>
        <p:nvSpPr>
          <p:cNvPr id="396" name="Google Shape;396;p40"/>
          <p:cNvSpPr txBox="1">
            <a:spLocks noGrp="1"/>
          </p:cNvSpPr>
          <p:nvPr>
            <p:ph type="title"/>
          </p:nvPr>
        </p:nvSpPr>
        <p:spPr>
          <a:xfrm>
            <a:off x="975000" y="149075"/>
            <a:ext cx="5688300" cy="7557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s"/>
              <a:t>Jefe Departamento Recursos Humanos</a:t>
            </a:r>
            <a:endParaRPr/>
          </a:p>
        </p:txBody>
      </p:sp>
      <p:sp>
        <p:nvSpPr>
          <p:cNvPr id="397" name="Google Shape;397;p40"/>
          <p:cNvSpPr txBox="1">
            <a:spLocks noGrp="1"/>
          </p:cNvSpPr>
          <p:nvPr>
            <p:ph type="body" idx="1"/>
          </p:nvPr>
        </p:nvSpPr>
        <p:spPr>
          <a:xfrm>
            <a:off x="4177525" y="954900"/>
            <a:ext cx="4504800" cy="4083600"/>
          </a:xfrm>
          <a:prstGeom prst="rect">
            <a:avLst/>
          </a:prstGeom>
        </p:spPr>
        <p:txBody>
          <a:bodyPr spcFirstLastPara="1" wrap="square" lIns="91425" tIns="91425" rIns="91425" bIns="91425" anchor="t" anchorCtr="0">
            <a:normAutofit fontScale="92500"/>
          </a:bodyPr>
          <a:lstStyle/>
          <a:p>
            <a:pPr marL="179999" lvl="0" indent="-179999" algn="just" rtl="0">
              <a:spcBef>
                <a:spcPts val="0"/>
              </a:spcBef>
              <a:spcAft>
                <a:spcPts val="0"/>
              </a:spcAft>
              <a:buNone/>
            </a:pPr>
            <a:r>
              <a:rPr lang="es"/>
              <a:t>A. Asesorar en coordinación con el Subdirector, en el proceso de toma de decisiones y de la resolución en materias, tareas y misiones afines de la institución, especialmente en lo referido a la administración y manejo del recurso logístico, que vayan en directo apoyo a la gestión de mando del Director General. </a:t>
            </a:r>
            <a:endParaRPr/>
          </a:p>
          <a:p>
            <a:pPr marL="179999" lvl="0" indent="-179999" algn="just" rtl="0">
              <a:spcBef>
                <a:spcPts val="1200"/>
              </a:spcBef>
              <a:spcAft>
                <a:spcPts val="0"/>
              </a:spcAft>
              <a:buNone/>
            </a:pPr>
            <a:r>
              <a:rPr lang="es"/>
              <a:t>B. Orientar y dirigir la elaboración de la documentación atingente a su departamento.</a:t>
            </a:r>
            <a:endParaRPr/>
          </a:p>
          <a:p>
            <a:pPr marL="179999" lvl="0" indent="-179999" algn="just" rtl="0">
              <a:spcBef>
                <a:spcPts val="1200"/>
              </a:spcBef>
              <a:spcAft>
                <a:spcPts val="0"/>
              </a:spcAft>
              <a:buClr>
                <a:schemeClr val="dk1"/>
              </a:buClr>
              <a:buSzPts val="1100"/>
              <a:buFont typeface="Arial"/>
              <a:buNone/>
            </a:pPr>
            <a:r>
              <a:rPr lang="es"/>
              <a:t>C. Asesorar en los procesos de contratación de personal, con el fin de realizar los procedimientos establecidos por la administración pública a través del portal institucional</a:t>
            </a:r>
            <a:endParaRPr/>
          </a:p>
          <a:p>
            <a:pPr marL="179999" lvl="0" indent="-179999" algn="just" rtl="0">
              <a:spcBef>
                <a:spcPts val="1200"/>
              </a:spcBef>
              <a:spcAft>
                <a:spcPts val="1200"/>
              </a:spcAft>
              <a:buNone/>
            </a:pPr>
            <a:r>
              <a:rPr lang="es"/>
              <a:t>D. Responsable de la elaboración de la documentación necesaria para la contratación y/o renovación de funcionarios a contrata y honorarios a suma alzada que ingresen a la Defensa Civil de Chile y posteriormente tramitar ante la Subsecretaría para las Fuerzas Armadas la visación vía electrónica correspondiente y posteriormente remitir a través del SIAPER a la Contraloría General de la República.</a:t>
            </a:r>
            <a:endParaRPr/>
          </a:p>
        </p:txBody>
      </p:sp>
      <p:pic>
        <p:nvPicPr>
          <p:cNvPr id="398" name="Google Shape;398;p40"/>
          <p:cNvPicPr preferRelativeResize="0"/>
          <p:nvPr/>
        </p:nvPicPr>
        <p:blipFill>
          <a:blip r:embed="rId3">
            <a:alphaModFix/>
          </a:blip>
          <a:stretch>
            <a:fillRect/>
          </a:stretch>
        </p:blipFill>
        <p:spPr>
          <a:xfrm>
            <a:off x="166850" y="110225"/>
            <a:ext cx="758068" cy="755700"/>
          </a:xfrm>
          <a:prstGeom prst="rect">
            <a:avLst/>
          </a:prstGeom>
          <a:noFill/>
          <a:ln>
            <a:noFill/>
          </a:ln>
        </p:spPr>
      </p:pic>
      <p:sp>
        <p:nvSpPr>
          <p:cNvPr id="399" name="Google Shape;399;p40">
            <a:hlinkClick r:id="" action="ppaction://hlinkshowjump?jump=firstslide"/>
          </p:cNvPr>
          <p:cNvSpPr/>
          <p:nvPr/>
        </p:nvSpPr>
        <p:spPr>
          <a:xfrm>
            <a:off x="7985150" y="149075"/>
            <a:ext cx="804300" cy="307800"/>
          </a:xfrm>
          <a:prstGeom prst="bevel">
            <a:avLst>
              <a:gd name="adj" fmla="val 12500"/>
            </a:avLst>
          </a:prstGeom>
          <a:solidFill>
            <a:srgbClr val="FFE599"/>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s"/>
              <a:t>inicio</a:t>
            </a:r>
            <a:endParaRPr/>
          </a:p>
        </p:txBody>
      </p:sp>
      <p:cxnSp>
        <p:nvCxnSpPr>
          <p:cNvPr id="400" name="Google Shape;400;p40"/>
          <p:cNvCxnSpPr/>
          <p:nvPr/>
        </p:nvCxnSpPr>
        <p:spPr>
          <a:xfrm>
            <a:off x="3819150" y="954900"/>
            <a:ext cx="0" cy="3741900"/>
          </a:xfrm>
          <a:prstGeom prst="straightConnector1">
            <a:avLst/>
          </a:prstGeom>
          <a:noFill/>
          <a:ln w="9525" cap="flat" cmpd="sng">
            <a:solidFill>
              <a:schemeClr val="dk2"/>
            </a:solidFill>
            <a:prstDash val="solid"/>
            <a:round/>
            <a:headEnd type="none" w="med" len="med"/>
            <a:tailEnd type="none" w="med" len="med"/>
          </a:ln>
          <a:effectLst>
            <a:outerShdw blurRad="57150" dist="19050" dir="5400000" algn="bl" rotWithShape="0">
              <a:srgbClr val="000000">
                <a:alpha val="50000"/>
              </a:srgbClr>
            </a:outerShdw>
          </a:effectLst>
        </p:spPr>
      </p:cxnSp>
      <p:sp>
        <p:nvSpPr>
          <p:cNvPr id="401" name="Google Shape;401;p40">
            <a:hlinkClick r:id="" action="ppaction://hlinkshowjump?jump=nextslide"/>
          </p:cNvPr>
          <p:cNvSpPr/>
          <p:nvPr/>
        </p:nvSpPr>
        <p:spPr>
          <a:xfrm>
            <a:off x="6713363" y="149075"/>
            <a:ext cx="1029600" cy="307800"/>
          </a:xfrm>
          <a:prstGeom prst="bevel">
            <a:avLst>
              <a:gd name="adj" fmla="val 12500"/>
            </a:avLst>
          </a:prstGeom>
          <a:solidFill>
            <a:schemeClr val="lt2"/>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s"/>
              <a:t>Siguiente</a:t>
            </a:r>
            <a:endParaRPr/>
          </a:p>
        </p:txBody>
      </p:sp>
      <p:sp>
        <p:nvSpPr>
          <p:cNvPr id="402" name="Google Shape;402;p40"/>
          <p:cNvSpPr txBox="1"/>
          <p:nvPr/>
        </p:nvSpPr>
        <p:spPr>
          <a:xfrm>
            <a:off x="166850" y="2336400"/>
            <a:ext cx="3418500" cy="470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s" sz="2100" b="1" i="1"/>
              <a:t>ECC.</a:t>
            </a:r>
            <a:endParaRPr sz="2100" b="1" i="1"/>
          </a:p>
          <a:p>
            <a:pPr marL="0" lvl="0" indent="0" algn="ctr" rtl="0">
              <a:spcBef>
                <a:spcPts val="0"/>
              </a:spcBef>
              <a:spcAft>
                <a:spcPts val="0"/>
              </a:spcAft>
              <a:buNone/>
            </a:pPr>
            <a:r>
              <a:rPr lang="es" sz="2100" b="1" i="1"/>
              <a:t>Alfredo Morales Soto</a:t>
            </a:r>
            <a:endParaRPr sz="2100" b="1" i="1"/>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A4C2F4"/>
        </a:solidFill>
        <a:effectLst/>
      </p:bgPr>
    </p:bg>
    <p:spTree>
      <p:nvGrpSpPr>
        <p:cNvPr id="1" name="Shape 406"/>
        <p:cNvGrpSpPr/>
        <p:nvPr/>
      </p:nvGrpSpPr>
      <p:grpSpPr>
        <a:xfrm>
          <a:off x="0" y="0"/>
          <a:ext cx="0" cy="0"/>
          <a:chOff x="0" y="0"/>
          <a:chExt cx="0" cy="0"/>
        </a:xfrm>
      </p:grpSpPr>
      <p:sp>
        <p:nvSpPr>
          <p:cNvPr id="407" name="Google Shape;407;p41"/>
          <p:cNvSpPr txBox="1">
            <a:spLocks noGrp="1"/>
          </p:cNvSpPr>
          <p:nvPr>
            <p:ph type="title"/>
          </p:nvPr>
        </p:nvSpPr>
        <p:spPr>
          <a:xfrm>
            <a:off x="975000" y="149075"/>
            <a:ext cx="5688300" cy="7557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s"/>
              <a:t>Jefe Departamento Recursos Humanos</a:t>
            </a:r>
            <a:endParaRPr/>
          </a:p>
        </p:txBody>
      </p:sp>
      <p:sp>
        <p:nvSpPr>
          <p:cNvPr id="408" name="Google Shape;408;p41"/>
          <p:cNvSpPr txBox="1">
            <a:spLocks noGrp="1"/>
          </p:cNvSpPr>
          <p:nvPr>
            <p:ph type="body" idx="1"/>
          </p:nvPr>
        </p:nvSpPr>
        <p:spPr>
          <a:xfrm>
            <a:off x="166850" y="959125"/>
            <a:ext cx="4260300" cy="4083600"/>
          </a:xfrm>
          <a:prstGeom prst="rect">
            <a:avLst/>
          </a:prstGeom>
        </p:spPr>
        <p:txBody>
          <a:bodyPr spcFirstLastPara="1" wrap="square" lIns="91425" tIns="91425" rIns="91425" bIns="91425" anchor="t" anchorCtr="0">
            <a:normAutofit fontScale="92500" lnSpcReduction="20000"/>
          </a:bodyPr>
          <a:lstStyle/>
          <a:p>
            <a:pPr marL="179999" lvl="0" indent="-179999" algn="just" rtl="0">
              <a:spcBef>
                <a:spcPts val="0"/>
              </a:spcBef>
              <a:spcAft>
                <a:spcPts val="0"/>
              </a:spcAft>
              <a:buNone/>
            </a:pPr>
            <a:r>
              <a:rPr lang="es"/>
              <a:t>e. Responder de todas aquellas materias que dicen relación con el manejo del recurso humano institucional, como también, de la publicación en la página web y actualización permanente de la información de personal contratado de acuerdo a sus categorías que trabaja en la Institución y sus remuneraciones, conforme lo establece la ley Nº 20.285 “Sobre Acceso a la Información Pública”. Se desempeñará además como delegado institucional ante el Consejo de la Transparencia </a:t>
            </a:r>
            <a:endParaRPr/>
          </a:p>
          <a:p>
            <a:pPr marL="179999" lvl="0" indent="-179999" algn="just" rtl="0">
              <a:spcBef>
                <a:spcPts val="1200"/>
              </a:spcBef>
              <a:spcAft>
                <a:spcPts val="0"/>
              </a:spcAft>
              <a:buNone/>
            </a:pPr>
            <a:r>
              <a:rPr lang="es"/>
              <a:t>f. Asesorar en la elaboración de las declaraciones de patrimonio e intereses (DIP.) al personal de jefes de departamentos que corresponda, conforme lo establecido en la Ley N°20.880 “Sobre Probidad en la Función Pública” y controlar su registro en el portal de la Contraloría General de la República.</a:t>
            </a:r>
            <a:endParaRPr/>
          </a:p>
          <a:p>
            <a:pPr marL="179999" lvl="0" indent="-179999" algn="just" rtl="0">
              <a:spcBef>
                <a:spcPts val="1200"/>
              </a:spcBef>
              <a:spcAft>
                <a:spcPts val="0"/>
              </a:spcAft>
              <a:buNone/>
            </a:pPr>
            <a:r>
              <a:rPr lang="es"/>
              <a:t>g. Responsable del correcto uso del sistema de información integral de la Contraloría General de la República (SIAPER), que busca facilitar a la Institución la tramitación de sus actos administrativos, mediante el respectivo control de juridicidad en línea, que permite la creación completa del acto administrativo en la plataforma y su tramitación, utilizando firma electrónica avanzada, además de toma de razón automática de los actos administrativos.</a:t>
            </a:r>
            <a:endParaRPr/>
          </a:p>
          <a:p>
            <a:pPr marL="179999" lvl="0" indent="-179999" algn="just" rtl="0">
              <a:spcBef>
                <a:spcPts val="1200"/>
              </a:spcBef>
              <a:spcAft>
                <a:spcPts val="1200"/>
              </a:spcAft>
              <a:buNone/>
            </a:pPr>
            <a:endParaRPr/>
          </a:p>
        </p:txBody>
      </p:sp>
      <p:pic>
        <p:nvPicPr>
          <p:cNvPr id="409" name="Google Shape;409;p41"/>
          <p:cNvPicPr preferRelativeResize="0"/>
          <p:nvPr/>
        </p:nvPicPr>
        <p:blipFill>
          <a:blip r:embed="rId3">
            <a:alphaModFix/>
          </a:blip>
          <a:stretch>
            <a:fillRect/>
          </a:stretch>
        </p:blipFill>
        <p:spPr>
          <a:xfrm>
            <a:off x="166850" y="110225"/>
            <a:ext cx="758068" cy="755700"/>
          </a:xfrm>
          <a:prstGeom prst="rect">
            <a:avLst/>
          </a:prstGeom>
          <a:noFill/>
          <a:ln>
            <a:noFill/>
          </a:ln>
        </p:spPr>
      </p:pic>
      <p:sp>
        <p:nvSpPr>
          <p:cNvPr id="410" name="Google Shape;410;p41">
            <a:hlinkClick r:id="" action="ppaction://hlinkshowjump?jump=firstslide"/>
          </p:cNvPr>
          <p:cNvSpPr/>
          <p:nvPr/>
        </p:nvSpPr>
        <p:spPr>
          <a:xfrm>
            <a:off x="7985150" y="149075"/>
            <a:ext cx="804300" cy="307800"/>
          </a:xfrm>
          <a:prstGeom prst="bevel">
            <a:avLst>
              <a:gd name="adj" fmla="val 12500"/>
            </a:avLst>
          </a:prstGeom>
          <a:solidFill>
            <a:srgbClr val="FFE599"/>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s"/>
              <a:t>inicio</a:t>
            </a:r>
            <a:endParaRPr/>
          </a:p>
        </p:txBody>
      </p:sp>
      <p:cxnSp>
        <p:nvCxnSpPr>
          <p:cNvPr id="411" name="Google Shape;411;p41"/>
          <p:cNvCxnSpPr/>
          <p:nvPr/>
        </p:nvCxnSpPr>
        <p:spPr>
          <a:xfrm>
            <a:off x="4572000" y="904775"/>
            <a:ext cx="0" cy="3741900"/>
          </a:xfrm>
          <a:prstGeom prst="straightConnector1">
            <a:avLst/>
          </a:prstGeom>
          <a:noFill/>
          <a:ln w="9525" cap="flat" cmpd="sng">
            <a:solidFill>
              <a:schemeClr val="dk2"/>
            </a:solidFill>
            <a:prstDash val="solid"/>
            <a:round/>
            <a:headEnd type="none" w="med" len="med"/>
            <a:tailEnd type="none" w="med" len="med"/>
          </a:ln>
          <a:effectLst>
            <a:outerShdw blurRad="57150" dist="19050" dir="5400000" algn="bl" rotWithShape="0">
              <a:srgbClr val="000000">
                <a:alpha val="50000"/>
              </a:srgbClr>
            </a:outerShdw>
          </a:effectLst>
        </p:spPr>
      </p:cxnSp>
      <p:sp>
        <p:nvSpPr>
          <p:cNvPr id="412" name="Google Shape;412;p41">
            <a:hlinkClick r:id="" action="ppaction://hlinkshowjump?jump=nextslide"/>
          </p:cNvPr>
          <p:cNvSpPr/>
          <p:nvPr/>
        </p:nvSpPr>
        <p:spPr>
          <a:xfrm>
            <a:off x="6713363" y="149075"/>
            <a:ext cx="1029600" cy="307800"/>
          </a:xfrm>
          <a:prstGeom prst="bevel">
            <a:avLst>
              <a:gd name="adj" fmla="val 12500"/>
            </a:avLst>
          </a:prstGeom>
          <a:solidFill>
            <a:schemeClr val="lt2"/>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s"/>
              <a:t>Siguiente</a:t>
            </a:r>
            <a:endParaRPr/>
          </a:p>
        </p:txBody>
      </p:sp>
      <p:sp>
        <p:nvSpPr>
          <p:cNvPr id="413" name="Google Shape;413;p41"/>
          <p:cNvSpPr txBox="1">
            <a:spLocks noGrp="1"/>
          </p:cNvSpPr>
          <p:nvPr>
            <p:ph type="body" idx="1"/>
          </p:nvPr>
        </p:nvSpPr>
        <p:spPr>
          <a:xfrm>
            <a:off x="4626325" y="959125"/>
            <a:ext cx="4260300" cy="4083600"/>
          </a:xfrm>
          <a:prstGeom prst="rect">
            <a:avLst/>
          </a:prstGeom>
        </p:spPr>
        <p:txBody>
          <a:bodyPr spcFirstLastPara="1" wrap="square" lIns="91425" tIns="91425" rIns="91425" bIns="91425" anchor="t" anchorCtr="0">
            <a:normAutofit fontScale="92500" lnSpcReduction="10000"/>
          </a:bodyPr>
          <a:lstStyle/>
          <a:p>
            <a:pPr marL="179999" lvl="0" indent="-179999" algn="just" rtl="0">
              <a:spcBef>
                <a:spcPts val="0"/>
              </a:spcBef>
              <a:spcAft>
                <a:spcPts val="0"/>
              </a:spcAft>
              <a:buNone/>
            </a:pPr>
            <a:r>
              <a:rPr lang="es"/>
              <a:t>h. Responsable de la elaboración la documentación pertinente, en coordinación con el Departamento Finanzas, para la ejecución del pago de remuneraciones, bonos de personal, control de finiquitos, mantención y registro de información del personal que trabaja en la Dirección General. </a:t>
            </a:r>
            <a:endParaRPr/>
          </a:p>
          <a:p>
            <a:pPr marL="179999" lvl="0" indent="-179999" algn="just" rtl="0">
              <a:spcBef>
                <a:spcPts val="1200"/>
              </a:spcBef>
              <a:spcAft>
                <a:spcPts val="0"/>
              </a:spcAft>
              <a:buNone/>
            </a:pPr>
            <a:r>
              <a:rPr lang="es"/>
              <a:t>i. Responsable de la materialización de los procesos administrativos, referidos a cometidos laborales tales como; calificaciones, permisos, feriados, licencias médicas, resoluciones, otorgamiento de ascensos, diplomas, medallas, certificados, para el personal de la Dirección General y voluntarios según corresponda.</a:t>
            </a:r>
            <a:endParaRPr/>
          </a:p>
          <a:p>
            <a:pPr marL="179999" lvl="0" indent="-179999" algn="just" rtl="0">
              <a:spcBef>
                <a:spcPts val="1200"/>
              </a:spcBef>
              <a:spcAft>
                <a:spcPts val="0"/>
              </a:spcAft>
              <a:buNone/>
            </a:pPr>
            <a:r>
              <a:rPr lang="es"/>
              <a:t>j. Responsable de habilitar una la base de datos de los voluntarios que integran la Defensa Civil de Chile y su actualización permanente, a fin de tener disponible por cada sede local la información de la fuerza efectiva con que cuenta la Institución para el cumplimiento de sus tareas.</a:t>
            </a:r>
            <a:endParaRPr/>
          </a:p>
          <a:p>
            <a:pPr marL="179999" lvl="0" indent="-179999" algn="just" rtl="0">
              <a:spcBef>
                <a:spcPts val="1200"/>
              </a:spcBef>
              <a:spcAft>
                <a:spcPts val="0"/>
              </a:spcAft>
              <a:buNone/>
            </a:pPr>
            <a:r>
              <a:rPr lang="es"/>
              <a:t>k. Responsable de la elaboración de las resoluciones exentas que acrediten las especialidades definidas para el voluntariado y el registro de estas a nivel nacional.</a:t>
            </a:r>
            <a:endParaRPr/>
          </a:p>
          <a:p>
            <a:pPr marL="179999" lvl="0" indent="-179999" algn="just" rtl="0">
              <a:spcBef>
                <a:spcPts val="1200"/>
              </a:spcBef>
              <a:spcAft>
                <a:spcPts val="1200"/>
              </a:spcAft>
              <a:buNone/>
            </a:pPr>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A4C2F4"/>
        </a:solidFill>
        <a:effectLst/>
      </p:bgPr>
    </p:bg>
    <p:spTree>
      <p:nvGrpSpPr>
        <p:cNvPr id="1" name="Shape 101"/>
        <p:cNvGrpSpPr/>
        <p:nvPr/>
      </p:nvGrpSpPr>
      <p:grpSpPr>
        <a:xfrm>
          <a:off x="0" y="0"/>
          <a:ext cx="0" cy="0"/>
          <a:chOff x="0" y="0"/>
          <a:chExt cx="0" cy="0"/>
        </a:xfrm>
      </p:grpSpPr>
      <p:sp>
        <p:nvSpPr>
          <p:cNvPr id="102" name="Google Shape;102;p15"/>
          <p:cNvSpPr txBox="1">
            <a:spLocks noGrp="1"/>
          </p:cNvSpPr>
          <p:nvPr>
            <p:ph type="title"/>
          </p:nvPr>
        </p:nvSpPr>
        <p:spPr>
          <a:xfrm>
            <a:off x="911625" y="150513"/>
            <a:ext cx="2510700" cy="6240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Clr>
                <a:schemeClr val="dk1"/>
              </a:buClr>
              <a:buSzPts val="1100"/>
              <a:buFont typeface="Arial"/>
              <a:buNone/>
            </a:pPr>
            <a:r>
              <a:rPr lang="es"/>
              <a:t>Director General </a:t>
            </a:r>
            <a:endParaRPr/>
          </a:p>
        </p:txBody>
      </p:sp>
      <p:sp>
        <p:nvSpPr>
          <p:cNvPr id="103" name="Google Shape;103;p15"/>
          <p:cNvSpPr txBox="1">
            <a:spLocks noGrp="1"/>
          </p:cNvSpPr>
          <p:nvPr>
            <p:ph type="body" idx="1"/>
          </p:nvPr>
        </p:nvSpPr>
        <p:spPr>
          <a:xfrm>
            <a:off x="311700" y="982050"/>
            <a:ext cx="4043100" cy="4083600"/>
          </a:xfrm>
          <a:prstGeom prst="rect">
            <a:avLst/>
          </a:prstGeom>
        </p:spPr>
        <p:txBody>
          <a:bodyPr spcFirstLastPara="1" wrap="square" lIns="91425" tIns="91425" rIns="91425" bIns="91425" anchor="t" anchorCtr="0">
            <a:normAutofit/>
          </a:bodyPr>
          <a:lstStyle/>
          <a:p>
            <a:pPr marL="0" lvl="0" indent="0" algn="just" rtl="0">
              <a:lnSpc>
                <a:spcPct val="95000"/>
              </a:lnSpc>
              <a:spcBef>
                <a:spcPts val="0"/>
              </a:spcBef>
              <a:spcAft>
                <a:spcPts val="0"/>
              </a:spcAft>
              <a:buSzPts val="1018"/>
              <a:buNone/>
            </a:pPr>
            <a:r>
              <a:rPr lang="es" sz="1010"/>
              <a:t>H. Fiscalizar los gastos de la Institución.</a:t>
            </a:r>
            <a:endParaRPr sz="1010"/>
          </a:p>
          <a:p>
            <a:pPr marL="179999" lvl="0" indent="-179999" algn="just" rtl="0">
              <a:lnSpc>
                <a:spcPct val="95000"/>
              </a:lnSpc>
              <a:spcBef>
                <a:spcPts val="1200"/>
              </a:spcBef>
              <a:spcAft>
                <a:spcPts val="0"/>
              </a:spcAft>
              <a:buSzPts val="1018"/>
              <a:buNone/>
            </a:pPr>
            <a:r>
              <a:rPr lang="es" sz="1010"/>
              <a:t>I.  Presentar a la Subsecretaría para las Fuerzas Armadas, el presupuesto por programa anual de la Defensa Civil de Chile, para el funcionamiento y operatividad institucional para el año siguiente. </a:t>
            </a:r>
            <a:endParaRPr sz="1010"/>
          </a:p>
          <a:p>
            <a:pPr marL="179999" lvl="0" indent="-179999" algn="just" rtl="0">
              <a:lnSpc>
                <a:spcPct val="95000"/>
              </a:lnSpc>
              <a:spcBef>
                <a:spcPts val="1200"/>
              </a:spcBef>
              <a:spcAft>
                <a:spcPts val="0"/>
              </a:spcAft>
              <a:buSzPts val="1018"/>
              <a:buNone/>
            </a:pPr>
            <a:r>
              <a:rPr lang="es" sz="1010"/>
              <a:t>J. Celebrar y ejecutar convenios de cooperación con universidades, instituciones técnicas u organismos, privados o públicos, nacionales e internacionales, para satisfacer necesidades de capacitación y otros requerimientos, a fin de poder cumplir eficientemente las tareas encomendadas a la Institución. </a:t>
            </a:r>
            <a:endParaRPr sz="1010"/>
          </a:p>
          <a:p>
            <a:pPr marL="179999" lvl="0" indent="-179999" algn="just" rtl="0">
              <a:lnSpc>
                <a:spcPct val="95000"/>
              </a:lnSpc>
              <a:spcBef>
                <a:spcPts val="1200"/>
              </a:spcBef>
              <a:spcAft>
                <a:spcPts val="0"/>
              </a:spcAft>
              <a:buSzPts val="1018"/>
              <a:buNone/>
            </a:pPr>
            <a:r>
              <a:rPr lang="es" sz="1010"/>
              <a:t>K. Propender a la participación de la Defensa Civil de Chile, en simulacros y ejercicios de emergencia, promovidos por las autoridades competentes. </a:t>
            </a:r>
            <a:endParaRPr sz="1010"/>
          </a:p>
          <a:p>
            <a:pPr marL="179999" lvl="0" indent="-179999" algn="just" rtl="0">
              <a:lnSpc>
                <a:spcPct val="95000"/>
              </a:lnSpc>
              <a:spcBef>
                <a:spcPts val="1200"/>
              </a:spcBef>
              <a:spcAft>
                <a:spcPts val="1200"/>
              </a:spcAft>
              <a:buSzPts val="1018"/>
              <a:buNone/>
            </a:pPr>
            <a:r>
              <a:rPr lang="es" sz="1010"/>
              <a:t>L. Participar con otras instituciones en el diseño y ejecución, de programas y campañas nacionales en reducción de riesgos de desastres m.Apoyar y cooperar con las entidades responsables del sistema nacional de alerta temprana, cuando corresponda. </a:t>
            </a:r>
            <a:endParaRPr sz="1010"/>
          </a:p>
        </p:txBody>
      </p:sp>
      <p:sp>
        <p:nvSpPr>
          <p:cNvPr id="104" name="Google Shape;104;p15"/>
          <p:cNvSpPr txBox="1">
            <a:spLocks noGrp="1"/>
          </p:cNvSpPr>
          <p:nvPr>
            <p:ph type="body" idx="1"/>
          </p:nvPr>
        </p:nvSpPr>
        <p:spPr>
          <a:xfrm>
            <a:off x="4572000" y="982050"/>
            <a:ext cx="4255200" cy="3970200"/>
          </a:xfrm>
          <a:prstGeom prst="rect">
            <a:avLst/>
          </a:prstGeom>
        </p:spPr>
        <p:txBody>
          <a:bodyPr spcFirstLastPara="1" wrap="square" lIns="91425" tIns="91425" rIns="91425" bIns="91425" anchor="t" anchorCtr="0">
            <a:normAutofit/>
          </a:bodyPr>
          <a:lstStyle/>
          <a:p>
            <a:pPr marL="179999" lvl="0" indent="-179999" algn="just" rtl="0">
              <a:spcBef>
                <a:spcPts val="0"/>
              </a:spcBef>
              <a:spcAft>
                <a:spcPts val="0"/>
              </a:spcAft>
              <a:buSzPts val="1018"/>
              <a:buNone/>
            </a:pPr>
            <a:r>
              <a:rPr lang="es" sz="1010"/>
              <a:t>M.Apoyar y cooperar con las entidades responsables del sistema nacional de alerta temprana, cuando corresponda.</a:t>
            </a:r>
            <a:endParaRPr sz="1010"/>
          </a:p>
          <a:p>
            <a:pPr marL="179999" lvl="0" indent="-179999" algn="just" rtl="0">
              <a:spcBef>
                <a:spcPts val="1200"/>
              </a:spcBef>
              <a:spcAft>
                <a:spcPts val="0"/>
              </a:spcAft>
              <a:buSzPts val="1018"/>
              <a:buNone/>
            </a:pPr>
            <a:r>
              <a:rPr lang="es" sz="1010"/>
              <a:t>N. Participar en reuniones con las autoridades pertenecientes al Sistema Nacional de Protección Civil, cuando corresponda. </a:t>
            </a:r>
            <a:endParaRPr sz="1010"/>
          </a:p>
          <a:p>
            <a:pPr marL="179999" lvl="0" indent="-179999" algn="just" rtl="0">
              <a:spcBef>
                <a:spcPts val="1200"/>
              </a:spcBef>
              <a:spcAft>
                <a:spcPts val="0"/>
              </a:spcAft>
              <a:buSzPts val="1018"/>
              <a:buNone/>
            </a:pPr>
            <a:r>
              <a:rPr lang="es" sz="1010"/>
              <a:t>O. Disponer la participación institucional cuando se produzca una emergencia, catástrofe o calamidad pública, como integrante del Sistema Nacional de Protección Civil, conforme a las capacidades y competencias del voluntariado, priorizando su planificación de empleo a nivel comunal. </a:t>
            </a:r>
            <a:endParaRPr sz="1010"/>
          </a:p>
          <a:p>
            <a:pPr marL="179999" lvl="0" indent="-179999" algn="just" rtl="0">
              <a:spcBef>
                <a:spcPts val="1200"/>
              </a:spcBef>
              <a:spcAft>
                <a:spcPts val="0"/>
              </a:spcAft>
              <a:buSzPts val="1018"/>
              <a:buNone/>
            </a:pPr>
            <a:r>
              <a:rPr lang="es" sz="1010"/>
              <a:t>P. Establecer una relación directa con unidades de las fuerzas armadas, de orden y seguridad, municipalidades u otras organizaciones públicas o privadas, que puedan apoyar y facilitar la concreción de tareas encomendadas a la Defensa Civil de Chile. </a:t>
            </a:r>
            <a:endParaRPr sz="1010"/>
          </a:p>
          <a:p>
            <a:pPr marL="179999" lvl="0" indent="-179999" algn="just" rtl="0">
              <a:spcBef>
                <a:spcPts val="1200"/>
              </a:spcBef>
              <a:spcAft>
                <a:spcPts val="1200"/>
              </a:spcAft>
              <a:buSzPts val="1018"/>
              <a:buNone/>
            </a:pPr>
            <a:r>
              <a:rPr lang="es" sz="1010"/>
              <a:t>Q. Nombrar y/o remover al Subdirector de la Defensa Civil de Chile, conforme a la reglamentación vigente.</a:t>
            </a:r>
            <a:endParaRPr sz="1010"/>
          </a:p>
        </p:txBody>
      </p:sp>
      <p:pic>
        <p:nvPicPr>
          <p:cNvPr id="105" name="Google Shape;105;p15"/>
          <p:cNvPicPr preferRelativeResize="0"/>
          <p:nvPr/>
        </p:nvPicPr>
        <p:blipFill>
          <a:blip r:embed="rId3">
            <a:alphaModFix/>
          </a:blip>
          <a:stretch>
            <a:fillRect/>
          </a:stretch>
        </p:blipFill>
        <p:spPr>
          <a:xfrm>
            <a:off x="166850" y="110225"/>
            <a:ext cx="706775" cy="704575"/>
          </a:xfrm>
          <a:prstGeom prst="rect">
            <a:avLst/>
          </a:prstGeom>
          <a:noFill/>
          <a:ln>
            <a:noFill/>
          </a:ln>
        </p:spPr>
      </p:pic>
      <p:sp>
        <p:nvSpPr>
          <p:cNvPr id="106" name="Google Shape;106;p15">
            <a:hlinkClick r:id="" action="ppaction://hlinkshowjump?jump=firstslide"/>
          </p:cNvPr>
          <p:cNvSpPr/>
          <p:nvPr/>
        </p:nvSpPr>
        <p:spPr>
          <a:xfrm>
            <a:off x="7958800" y="219125"/>
            <a:ext cx="758100" cy="307800"/>
          </a:xfrm>
          <a:prstGeom prst="bevel">
            <a:avLst>
              <a:gd name="adj" fmla="val 12500"/>
            </a:avLst>
          </a:prstGeom>
          <a:solidFill>
            <a:srgbClr val="FFE599"/>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s"/>
              <a:t>inicio</a:t>
            </a:r>
            <a:endParaRPr/>
          </a:p>
        </p:txBody>
      </p:sp>
      <p:sp>
        <p:nvSpPr>
          <p:cNvPr id="107" name="Google Shape;107;p15">
            <a:hlinkClick r:id="" action="ppaction://hlinkshowjump?jump=nextslide"/>
          </p:cNvPr>
          <p:cNvSpPr/>
          <p:nvPr/>
        </p:nvSpPr>
        <p:spPr>
          <a:xfrm>
            <a:off x="6796250" y="219125"/>
            <a:ext cx="1029600" cy="307800"/>
          </a:xfrm>
          <a:prstGeom prst="bevel">
            <a:avLst>
              <a:gd name="adj" fmla="val 12500"/>
            </a:avLst>
          </a:prstGeom>
          <a:solidFill>
            <a:schemeClr val="lt2"/>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s"/>
              <a:t>Siguiente</a:t>
            </a:r>
            <a:endParaRPr/>
          </a:p>
        </p:txBody>
      </p:sp>
      <p:cxnSp>
        <p:nvCxnSpPr>
          <p:cNvPr id="108" name="Google Shape;108;p15"/>
          <p:cNvCxnSpPr/>
          <p:nvPr/>
        </p:nvCxnSpPr>
        <p:spPr>
          <a:xfrm>
            <a:off x="4427075" y="1106775"/>
            <a:ext cx="0" cy="3531300"/>
          </a:xfrm>
          <a:prstGeom prst="straightConnector1">
            <a:avLst/>
          </a:prstGeom>
          <a:noFill/>
          <a:ln w="9525" cap="flat" cmpd="sng">
            <a:solidFill>
              <a:schemeClr val="dk2"/>
            </a:solidFill>
            <a:prstDash val="solid"/>
            <a:round/>
            <a:headEnd type="none" w="med" len="med"/>
            <a:tailEnd type="none" w="med" len="med"/>
          </a:ln>
          <a:effectLst>
            <a:outerShdw blurRad="57150" dist="19050" dir="5400000" algn="bl" rotWithShape="0">
              <a:srgbClr val="000000">
                <a:alpha val="50000"/>
              </a:srgbClr>
            </a:outerShdw>
          </a:effectLst>
        </p:spPr>
      </p:cxn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A4C2F4"/>
        </a:solidFill>
        <a:effectLst/>
      </p:bgPr>
    </p:bg>
    <p:spTree>
      <p:nvGrpSpPr>
        <p:cNvPr id="1" name="Shape 417"/>
        <p:cNvGrpSpPr/>
        <p:nvPr/>
      </p:nvGrpSpPr>
      <p:grpSpPr>
        <a:xfrm>
          <a:off x="0" y="0"/>
          <a:ext cx="0" cy="0"/>
          <a:chOff x="0" y="0"/>
          <a:chExt cx="0" cy="0"/>
        </a:xfrm>
      </p:grpSpPr>
      <p:sp>
        <p:nvSpPr>
          <p:cNvPr id="418" name="Google Shape;418;p42"/>
          <p:cNvSpPr txBox="1">
            <a:spLocks noGrp="1"/>
          </p:cNvSpPr>
          <p:nvPr>
            <p:ph type="title"/>
          </p:nvPr>
        </p:nvSpPr>
        <p:spPr>
          <a:xfrm>
            <a:off x="857300" y="166925"/>
            <a:ext cx="5688300" cy="642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s"/>
              <a:t>Jefe Departamento Recursos Humanos</a:t>
            </a:r>
            <a:endParaRPr/>
          </a:p>
        </p:txBody>
      </p:sp>
      <p:sp>
        <p:nvSpPr>
          <p:cNvPr id="419" name="Google Shape;419;p42"/>
          <p:cNvSpPr txBox="1">
            <a:spLocks noGrp="1"/>
          </p:cNvSpPr>
          <p:nvPr>
            <p:ph type="body" idx="1"/>
          </p:nvPr>
        </p:nvSpPr>
        <p:spPr>
          <a:xfrm>
            <a:off x="166850" y="1059900"/>
            <a:ext cx="4260300" cy="4083600"/>
          </a:xfrm>
          <a:prstGeom prst="rect">
            <a:avLst/>
          </a:prstGeom>
        </p:spPr>
        <p:txBody>
          <a:bodyPr spcFirstLastPara="1" wrap="square" lIns="91425" tIns="91425" rIns="91425" bIns="91425" anchor="t" anchorCtr="0">
            <a:normAutofit fontScale="92500" lnSpcReduction="20000"/>
          </a:bodyPr>
          <a:lstStyle/>
          <a:p>
            <a:pPr marL="179999" lvl="0" indent="-179999" algn="just" rtl="0">
              <a:spcBef>
                <a:spcPts val="0"/>
              </a:spcBef>
              <a:spcAft>
                <a:spcPts val="0"/>
              </a:spcAft>
              <a:buNone/>
            </a:pPr>
            <a:r>
              <a:rPr lang="es"/>
              <a:t>l. Responsable del control, estadística y de dejar constancia en la resolución exenta semanal de la Dirección General, de las licencias médicas, días administrativos, feriados legales y permisos especiales que efectúe el personal. </a:t>
            </a:r>
            <a:endParaRPr/>
          </a:p>
          <a:p>
            <a:pPr marL="179999" lvl="0" indent="-179999" algn="just" rtl="0">
              <a:spcBef>
                <a:spcPts val="1200"/>
              </a:spcBef>
              <a:spcAft>
                <a:spcPts val="0"/>
              </a:spcAft>
              <a:buNone/>
            </a:pPr>
            <a:r>
              <a:rPr lang="es"/>
              <a:t>m.Responsable de la elaboración trimestral, del registro numérico del personal activo de honorarios y a contrata de la Dirección General, para ser remitido a la Contraloría General de la República. </a:t>
            </a:r>
            <a:endParaRPr/>
          </a:p>
          <a:p>
            <a:pPr marL="179999" lvl="0" indent="-179999" algn="just" rtl="0">
              <a:spcBef>
                <a:spcPts val="1200"/>
              </a:spcBef>
              <a:spcAft>
                <a:spcPts val="0"/>
              </a:spcAft>
              <a:buNone/>
            </a:pPr>
            <a:r>
              <a:rPr lang="es"/>
              <a:t>n. Responsable del control de la emisión de boletas electrónicas del personal a honorarios, liquidaciones de sueldos, pagos previsionales, primas de seguros e impuestos y posteriormente elaboración del informe de ejecución presupuestaria mensual de las remuneraciones, para ser remitido al Departamento de Finanzas.</a:t>
            </a:r>
            <a:endParaRPr/>
          </a:p>
          <a:p>
            <a:pPr marL="179999" lvl="0" indent="-179999" algn="just" rtl="0">
              <a:spcBef>
                <a:spcPts val="1200"/>
              </a:spcBef>
              <a:spcAft>
                <a:spcPts val="0"/>
              </a:spcAft>
              <a:buNone/>
            </a:pPr>
            <a:r>
              <a:rPr lang="es"/>
              <a:t>o. Responsable del control de la elaboración de cheques, informes mensuales de comprobación de saldos, conciliaciones bancarias de la cuenta N° 9017976 “remuneraciones”, trámites bancarios tales como retiro de cartolas, certificados de saldos, chequeras de la cuenta corriente de la Defensa Civil de Chile.</a:t>
            </a:r>
            <a:endParaRPr/>
          </a:p>
          <a:p>
            <a:pPr marL="179999" lvl="0" indent="-179999" algn="just" rtl="0">
              <a:spcBef>
                <a:spcPts val="1200"/>
              </a:spcBef>
              <a:spcAft>
                <a:spcPts val="1200"/>
              </a:spcAft>
              <a:buNone/>
            </a:pPr>
            <a:endParaRPr/>
          </a:p>
        </p:txBody>
      </p:sp>
      <p:pic>
        <p:nvPicPr>
          <p:cNvPr id="420" name="Google Shape;420;p42"/>
          <p:cNvPicPr preferRelativeResize="0"/>
          <p:nvPr/>
        </p:nvPicPr>
        <p:blipFill>
          <a:blip r:embed="rId3">
            <a:alphaModFix/>
          </a:blip>
          <a:stretch>
            <a:fillRect/>
          </a:stretch>
        </p:blipFill>
        <p:spPr>
          <a:xfrm>
            <a:off x="166850" y="110225"/>
            <a:ext cx="758068" cy="755700"/>
          </a:xfrm>
          <a:prstGeom prst="rect">
            <a:avLst/>
          </a:prstGeom>
          <a:noFill/>
          <a:ln>
            <a:noFill/>
          </a:ln>
        </p:spPr>
      </p:pic>
      <p:sp>
        <p:nvSpPr>
          <p:cNvPr id="421" name="Google Shape;421;p42">
            <a:hlinkClick r:id="" action="ppaction://hlinkshowjump?jump=firstslide"/>
          </p:cNvPr>
          <p:cNvSpPr/>
          <p:nvPr/>
        </p:nvSpPr>
        <p:spPr>
          <a:xfrm>
            <a:off x="7985150" y="149075"/>
            <a:ext cx="804300" cy="307800"/>
          </a:xfrm>
          <a:prstGeom prst="bevel">
            <a:avLst>
              <a:gd name="adj" fmla="val 12500"/>
            </a:avLst>
          </a:prstGeom>
          <a:solidFill>
            <a:srgbClr val="FFE599"/>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s"/>
              <a:t>inicio</a:t>
            </a:r>
            <a:endParaRPr/>
          </a:p>
        </p:txBody>
      </p:sp>
      <p:cxnSp>
        <p:nvCxnSpPr>
          <p:cNvPr id="422" name="Google Shape;422;p42"/>
          <p:cNvCxnSpPr/>
          <p:nvPr/>
        </p:nvCxnSpPr>
        <p:spPr>
          <a:xfrm>
            <a:off x="4572000" y="1004375"/>
            <a:ext cx="0" cy="3741900"/>
          </a:xfrm>
          <a:prstGeom prst="straightConnector1">
            <a:avLst/>
          </a:prstGeom>
          <a:noFill/>
          <a:ln w="9525" cap="flat" cmpd="sng">
            <a:solidFill>
              <a:schemeClr val="dk2"/>
            </a:solidFill>
            <a:prstDash val="solid"/>
            <a:round/>
            <a:headEnd type="none" w="med" len="med"/>
            <a:tailEnd type="none" w="med" len="med"/>
          </a:ln>
          <a:effectLst>
            <a:outerShdw blurRad="57150" dist="19050" dir="5400000" algn="bl" rotWithShape="0">
              <a:srgbClr val="000000">
                <a:alpha val="50000"/>
              </a:srgbClr>
            </a:outerShdw>
          </a:effectLst>
        </p:spPr>
      </p:cxnSp>
      <p:sp>
        <p:nvSpPr>
          <p:cNvPr id="423" name="Google Shape;423;p42">
            <a:hlinkClick r:id="" action="ppaction://hlinkshowjump?jump=nextslide"/>
          </p:cNvPr>
          <p:cNvSpPr/>
          <p:nvPr/>
        </p:nvSpPr>
        <p:spPr>
          <a:xfrm>
            <a:off x="6713363" y="149075"/>
            <a:ext cx="1029600" cy="307800"/>
          </a:xfrm>
          <a:prstGeom prst="bevel">
            <a:avLst>
              <a:gd name="adj" fmla="val 12500"/>
            </a:avLst>
          </a:prstGeom>
          <a:solidFill>
            <a:schemeClr val="lt2"/>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s"/>
              <a:t>Siguiente</a:t>
            </a:r>
            <a:endParaRPr/>
          </a:p>
        </p:txBody>
      </p:sp>
      <p:sp>
        <p:nvSpPr>
          <p:cNvPr id="424" name="Google Shape;424;p42"/>
          <p:cNvSpPr txBox="1">
            <a:spLocks noGrp="1"/>
          </p:cNvSpPr>
          <p:nvPr>
            <p:ph type="body" idx="1"/>
          </p:nvPr>
        </p:nvSpPr>
        <p:spPr>
          <a:xfrm>
            <a:off x="4653475" y="1059900"/>
            <a:ext cx="4260300" cy="4083600"/>
          </a:xfrm>
          <a:prstGeom prst="rect">
            <a:avLst/>
          </a:prstGeom>
        </p:spPr>
        <p:txBody>
          <a:bodyPr spcFirstLastPara="1" wrap="square" lIns="91425" tIns="91425" rIns="91425" bIns="91425" anchor="t" anchorCtr="0">
            <a:normAutofit fontScale="92500" lnSpcReduction="10000"/>
          </a:bodyPr>
          <a:lstStyle/>
          <a:p>
            <a:pPr marL="179999" lvl="0" indent="-179999" algn="just" rtl="0">
              <a:spcBef>
                <a:spcPts val="0"/>
              </a:spcBef>
              <a:spcAft>
                <a:spcPts val="0"/>
              </a:spcAft>
              <a:buNone/>
            </a:pPr>
            <a:r>
              <a:rPr lang="es"/>
              <a:t>p. Responsable del control de la documentación de rentas y retenciones de impuestos presentados al servicio de impuestos internos, además confeccionar los certificados de sueldos y honorarios respectivos, de los contratados durante el año anterior a dicha declaración. </a:t>
            </a:r>
            <a:endParaRPr/>
          </a:p>
          <a:p>
            <a:pPr marL="179999" lvl="0" indent="-179999" algn="just" rtl="0">
              <a:spcBef>
                <a:spcPts val="1200"/>
              </a:spcBef>
              <a:spcAft>
                <a:spcPts val="0"/>
              </a:spcAft>
              <a:buNone/>
            </a:pPr>
            <a:r>
              <a:rPr lang="es"/>
              <a:t>q. Responsable de mantener enlace con los organismos de recursos humanos dependiente de la Subsecretaría para las Fuerzas Armadas, Ejército, Armada, Fuerza Aérea y Carabineros de Chile, que tengan personal en comisión de servicio en la Defensa Civil de Chile, a fin de conocer sus políticas, procedimientos y dar cumplimiento a los procesos de calificación, evaluación y la elaboración de la documentación correspondiente.</a:t>
            </a:r>
            <a:endParaRPr/>
          </a:p>
          <a:p>
            <a:pPr marL="179999" lvl="0" indent="-179999" algn="just" rtl="0">
              <a:spcBef>
                <a:spcPts val="1200"/>
              </a:spcBef>
              <a:spcAft>
                <a:spcPts val="0"/>
              </a:spcAft>
              <a:buNone/>
            </a:pPr>
            <a:r>
              <a:rPr lang="es"/>
              <a:t>r. Responsable de gestionar las solicitudes y elaboración de la documentación correspondiente, ante los organismos de recursos humanos dependientes de las Fuerzas Armadas y Carabineros de Chile, para el nombramiento de los comandantes locales, que se desempeñarán en las sedes a lo largo del país.</a:t>
            </a:r>
            <a:endParaRPr/>
          </a:p>
          <a:p>
            <a:pPr marL="179999" lvl="0" indent="-179999" algn="just" rtl="0">
              <a:spcBef>
                <a:spcPts val="1200"/>
              </a:spcBef>
              <a:spcAft>
                <a:spcPts val="0"/>
              </a:spcAft>
              <a:buNone/>
            </a:pPr>
            <a:endParaRPr/>
          </a:p>
          <a:p>
            <a:pPr marL="179999" lvl="0" indent="-179999" algn="just" rtl="0">
              <a:spcBef>
                <a:spcPts val="1200"/>
              </a:spcBef>
              <a:spcAft>
                <a:spcPts val="1200"/>
              </a:spcAft>
              <a:buNone/>
            </a:pPr>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A4C2F4"/>
        </a:solidFill>
        <a:effectLst/>
      </p:bgPr>
    </p:bg>
    <p:spTree>
      <p:nvGrpSpPr>
        <p:cNvPr id="1" name="Shape 428"/>
        <p:cNvGrpSpPr/>
        <p:nvPr/>
      </p:nvGrpSpPr>
      <p:grpSpPr>
        <a:xfrm>
          <a:off x="0" y="0"/>
          <a:ext cx="0" cy="0"/>
          <a:chOff x="0" y="0"/>
          <a:chExt cx="0" cy="0"/>
        </a:xfrm>
      </p:grpSpPr>
      <p:sp>
        <p:nvSpPr>
          <p:cNvPr id="429" name="Google Shape;429;p43"/>
          <p:cNvSpPr txBox="1">
            <a:spLocks noGrp="1"/>
          </p:cNvSpPr>
          <p:nvPr>
            <p:ph type="title"/>
          </p:nvPr>
        </p:nvSpPr>
        <p:spPr>
          <a:xfrm>
            <a:off x="924925" y="110225"/>
            <a:ext cx="5688300" cy="6471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s"/>
              <a:t>Jefe Departamento Recursos Humanos</a:t>
            </a:r>
            <a:endParaRPr/>
          </a:p>
        </p:txBody>
      </p:sp>
      <p:sp>
        <p:nvSpPr>
          <p:cNvPr id="430" name="Google Shape;430;p43"/>
          <p:cNvSpPr txBox="1">
            <a:spLocks noGrp="1"/>
          </p:cNvSpPr>
          <p:nvPr>
            <p:ph type="body" idx="1"/>
          </p:nvPr>
        </p:nvSpPr>
        <p:spPr>
          <a:xfrm>
            <a:off x="166850" y="1040575"/>
            <a:ext cx="4260300" cy="3875400"/>
          </a:xfrm>
          <a:prstGeom prst="rect">
            <a:avLst/>
          </a:prstGeom>
        </p:spPr>
        <p:txBody>
          <a:bodyPr spcFirstLastPara="1" wrap="square" lIns="91425" tIns="91425" rIns="91425" bIns="91425" anchor="t" anchorCtr="0">
            <a:normAutofit fontScale="92500" lnSpcReduction="10000"/>
          </a:bodyPr>
          <a:lstStyle/>
          <a:p>
            <a:pPr marL="179999" lvl="0" indent="-179999" algn="just" rtl="0">
              <a:spcBef>
                <a:spcPts val="0"/>
              </a:spcBef>
              <a:spcAft>
                <a:spcPts val="0"/>
              </a:spcAft>
              <a:buNone/>
            </a:pPr>
            <a:r>
              <a:rPr lang="es"/>
              <a:t>s. Responsable de solicitar anualmente a la Dirección General de Movilización Nacional, cuotas de disponibles para acuartelar ciudadanos que opten por prestar servicios en la Defensa Civil de Chile. Del mismo modo se deberá informar la nómina del personal que cumplió con dicho período, a fin de ser incorporados en la base de datos con su situación militar cumplida.</a:t>
            </a:r>
            <a:endParaRPr/>
          </a:p>
          <a:p>
            <a:pPr marL="179999" lvl="0" indent="-179999" algn="just" rtl="0">
              <a:spcBef>
                <a:spcPts val="1200"/>
              </a:spcBef>
              <a:spcAft>
                <a:spcPts val="0"/>
              </a:spcAft>
              <a:buNone/>
            </a:pPr>
            <a:r>
              <a:rPr lang="es"/>
              <a:t>t. Remitir al Subdirector (2da. quincena abril de cada año) las necesidades valorizadas, relativas a materias específicas de su función que tengan relación con la operacionalidad y funcionamiento de la Institución, a fin de ser consideradas por el Departamento Finanzas en el proyecto de presupuesto anual que el Director General debe presentar para el año siguiente, tales como: confección de diplomas, adquisición de medallas, formularios para tarjetas de identificación institucional, certificados de servicios, etc.</a:t>
            </a:r>
            <a:endParaRPr/>
          </a:p>
          <a:p>
            <a:pPr marL="179999" lvl="0" indent="-179999" algn="just" rtl="0">
              <a:spcBef>
                <a:spcPts val="1200"/>
              </a:spcBef>
              <a:spcAft>
                <a:spcPts val="0"/>
              </a:spcAft>
              <a:buNone/>
            </a:pPr>
            <a:r>
              <a:rPr lang="es"/>
              <a:t>u. Presentar las materias propias de su departamento, para ser incluidas en la Directiva de Actividades Anuales de la Dirección General.</a:t>
            </a:r>
            <a:endParaRPr/>
          </a:p>
          <a:p>
            <a:pPr marL="179999" lvl="0" indent="-179999" algn="just" rtl="0">
              <a:spcBef>
                <a:spcPts val="1200"/>
              </a:spcBef>
              <a:spcAft>
                <a:spcPts val="1200"/>
              </a:spcAft>
              <a:buNone/>
            </a:pPr>
            <a:endParaRPr/>
          </a:p>
        </p:txBody>
      </p:sp>
      <p:pic>
        <p:nvPicPr>
          <p:cNvPr id="431" name="Google Shape;431;p43"/>
          <p:cNvPicPr preferRelativeResize="0"/>
          <p:nvPr/>
        </p:nvPicPr>
        <p:blipFill>
          <a:blip r:embed="rId3">
            <a:alphaModFix/>
          </a:blip>
          <a:stretch>
            <a:fillRect/>
          </a:stretch>
        </p:blipFill>
        <p:spPr>
          <a:xfrm>
            <a:off x="166850" y="110225"/>
            <a:ext cx="758068" cy="755700"/>
          </a:xfrm>
          <a:prstGeom prst="rect">
            <a:avLst/>
          </a:prstGeom>
          <a:noFill/>
          <a:ln>
            <a:noFill/>
          </a:ln>
        </p:spPr>
      </p:pic>
      <p:sp>
        <p:nvSpPr>
          <p:cNvPr id="432" name="Google Shape;432;p43">
            <a:hlinkClick r:id="" action="ppaction://hlinkshowjump?jump=firstslide"/>
          </p:cNvPr>
          <p:cNvSpPr/>
          <p:nvPr/>
        </p:nvSpPr>
        <p:spPr>
          <a:xfrm>
            <a:off x="7985150" y="149075"/>
            <a:ext cx="804300" cy="307800"/>
          </a:xfrm>
          <a:prstGeom prst="bevel">
            <a:avLst>
              <a:gd name="adj" fmla="val 12500"/>
            </a:avLst>
          </a:prstGeom>
          <a:solidFill>
            <a:srgbClr val="FFE599"/>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s"/>
              <a:t>inicio</a:t>
            </a:r>
            <a:endParaRPr/>
          </a:p>
        </p:txBody>
      </p:sp>
      <p:cxnSp>
        <p:nvCxnSpPr>
          <p:cNvPr id="433" name="Google Shape;433;p43"/>
          <p:cNvCxnSpPr/>
          <p:nvPr/>
        </p:nvCxnSpPr>
        <p:spPr>
          <a:xfrm>
            <a:off x="4572000" y="1040575"/>
            <a:ext cx="0" cy="3741900"/>
          </a:xfrm>
          <a:prstGeom prst="straightConnector1">
            <a:avLst/>
          </a:prstGeom>
          <a:noFill/>
          <a:ln w="9525" cap="flat" cmpd="sng">
            <a:solidFill>
              <a:schemeClr val="dk2"/>
            </a:solidFill>
            <a:prstDash val="solid"/>
            <a:round/>
            <a:headEnd type="none" w="med" len="med"/>
            <a:tailEnd type="none" w="med" len="med"/>
          </a:ln>
          <a:effectLst>
            <a:outerShdw blurRad="57150" dist="19050" dir="5400000" algn="bl" rotWithShape="0">
              <a:srgbClr val="000000">
                <a:alpha val="50000"/>
              </a:srgbClr>
            </a:outerShdw>
          </a:effectLst>
        </p:spPr>
      </p:cxnSp>
      <p:sp>
        <p:nvSpPr>
          <p:cNvPr id="434" name="Google Shape;434;p43"/>
          <p:cNvSpPr txBox="1">
            <a:spLocks noGrp="1"/>
          </p:cNvSpPr>
          <p:nvPr>
            <p:ph type="body" idx="1"/>
          </p:nvPr>
        </p:nvSpPr>
        <p:spPr>
          <a:xfrm>
            <a:off x="4662550" y="1002850"/>
            <a:ext cx="4260300" cy="3741900"/>
          </a:xfrm>
          <a:prstGeom prst="rect">
            <a:avLst/>
          </a:prstGeom>
        </p:spPr>
        <p:txBody>
          <a:bodyPr spcFirstLastPara="1" wrap="square" lIns="91425" tIns="91425" rIns="91425" bIns="91425" anchor="t" anchorCtr="0">
            <a:normAutofit/>
          </a:bodyPr>
          <a:lstStyle/>
          <a:p>
            <a:pPr marL="179999" lvl="0" indent="-179999" algn="just" rtl="0">
              <a:spcBef>
                <a:spcPts val="0"/>
              </a:spcBef>
              <a:spcAft>
                <a:spcPts val="0"/>
              </a:spcAft>
              <a:buNone/>
            </a:pPr>
            <a:r>
              <a:rPr lang="es"/>
              <a:t>v. Integrar, de acuerdo a programación, el “Comité de Gestión de Riesgos” de la Defensa Civil de Chile.</a:t>
            </a:r>
            <a:endParaRPr/>
          </a:p>
          <a:p>
            <a:pPr marL="179999" lvl="0" indent="-179999" algn="just" rtl="0">
              <a:spcBef>
                <a:spcPts val="1200"/>
              </a:spcBef>
              <a:spcAft>
                <a:spcPts val="1200"/>
              </a:spcAft>
              <a:buNone/>
            </a:pPr>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A4C2F4"/>
        </a:solidFill>
        <a:effectLst/>
      </p:bgPr>
    </p:bg>
    <p:spTree>
      <p:nvGrpSpPr>
        <p:cNvPr id="1" name="Shape 438"/>
        <p:cNvGrpSpPr/>
        <p:nvPr/>
      </p:nvGrpSpPr>
      <p:grpSpPr>
        <a:xfrm>
          <a:off x="0" y="0"/>
          <a:ext cx="0" cy="0"/>
          <a:chOff x="0" y="0"/>
          <a:chExt cx="0" cy="0"/>
        </a:xfrm>
      </p:grpSpPr>
      <p:sp>
        <p:nvSpPr>
          <p:cNvPr id="439" name="Google Shape;439;p44"/>
          <p:cNvSpPr txBox="1">
            <a:spLocks noGrp="1"/>
          </p:cNvSpPr>
          <p:nvPr>
            <p:ph type="title"/>
          </p:nvPr>
        </p:nvSpPr>
        <p:spPr>
          <a:xfrm>
            <a:off x="924925" y="74000"/>
            <a:ext cx="4339500" cy="6741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s"/>
              <a:t>Jefe Departamento Finanzas</a:t>
            </a:r>
            <a:endParaRPr/>
          </a:p>
        </p:txBody>
      </p:sp>
      <p:sp>
        <p:nvSpPr>
          <p:cNvPr id="440" name="Google Shape;440;p44"/>
          <p:cNvSpPr txBox="1">
            <a:spLocks noGrp="1"/>
          </p:cNvSpPr>
          <p:nvPr>
            <p:ph type="body" idx="1"/>
          </p:nvPr>
        </p:nvSpPr>
        <p:spPr>
          <a:xfrm>
            <a:off x="3847725" y="954900"/>
            <a:ext cx="5006700" cy="4083600"/>
          </a:xfrm>
          <a:prstGeom prst="rect">
            <a:avLst/>
          </a:prstGeom>
        </p:spPr>
        <p:txBody>
          <a:bodyPr spcFirstLastPara="1" wrap="square" lIns="91425" tIns="91425" rIns="91425" bIns="91425" anchor="t" anchorCtr="0">
            <a:normAutofit lnSpcReduction="10000"/>
          </a:bodyPr>
          <a:lstStyle/>
          <a:p>
            <a:pPr marL="179999" lvl="0" indent="-179999" algn="just" rtl="0">
              <a:spcBef>
                <a:spcPts val="0"/>
              </a:spcBef>
              <a:spcAft>
                <a:spcPts val="0"/>
              </a:spcAft>
              <a:buNone/>
            </a:pPr>
            <a:r>
              <a:rPr lang="es"/>
              <a:t>A. Asesorar al Director General y en coordinación directa con el Subdirector, en el proceso de toma de decisiones y de la resolución en materias, tareas y misiones afines de la Institución, en especial en lo referido a la administración del patrimonio y finanzas de la Institución, que vayan en directo apoyo a la gestión de mando del Director General.</a:t>
            </a:r>
            <a:endParaRPr/>
          </a:p>
          <a:p>
            <a:pPr marL="179999" lvl="0" indent="-179999" algn="just" rtl="0">
              <a:spcBef>
                <a:spcPts val="1200"/>
              </a:spcBef>
              <a:spcAft>
                <a:spcPts val="0"/>
              </a:spcAft>
              <a:buNone/>
            </a:pPr>
            <a:r>
              <a:rPr lang="es"/>
              <a:t>B. Orientar y dirigir la elaboración de la documentación atingente al departamento</a:t>
            </a:r>
            <a:endParaRPr/>
          </a:p>
          <a:p>
            <a:pPr marL="179999" lvl="0" indent="-179999" algn="just" rtl="0">
              <a:spcBef>
                <a:spcPts val="1200"/>
              </a:spcBef>
              <a:spcAft>
                <a:spcPts val="0"/>
              </a:spcAft>
              <a:buNone/>
            </a:pPr>
            <a:r>
              <a:rPr lang="es"/>
              <a:t>C. Proponer y gestionar la función financiera de la Institución, que incluye las actividades de gestión presupuestaria, contabilidad y tesorería; además supervisar, fiscalizar y coordinar el adecuado empleo de los recursos.</a:t>
            </a:r>
            <a:endParaRPr/>
          </a:p>
          <a:p>
            <a:pPr marL="179999" lvl="0" indent="-179999" algn="just" rtl="0">
              <a:spcBef>
                <a:spcPts val="1200"/>
              </a:spcBef>
              <a:spcAft>
                <a:spcPts val="1200"/>
              </a:spcAft>
              <a:buNone/>
            </a:pPr>
            <a:r>
              <a:rPr lang="es"/>
              <a:t>D. Coordinar y controlar el presupuesto institucional, recursos financieros y los proyectos de inversión; como de igual forma, llevar un adecuado control y materializar las rendiciones de cuentas, a los organismos competentes en los plazos que corresponda. </a:t>
            </a:r>
            <a:endParaRPr/>
          </a:p>
        </p:txBody>
      </p:sp>
      <p:pic>
        <p:nvPicPr>
          <p:cNvPr id="441" name="Google Shape;441;p44"/>
          <p:cNvPicPr preferRelativeResize="0"/>
          <p:nvPr/>
        </p:nvPicPr>
        <p:blipFill>
          <a:blip r:embed="rId3">
            <a:alphaModFix/>
          </a:blip>
          <a:stretch>
            <a:fillRect/>
          </a:stretch>
        </p:blipFill>
        <p:spPr>
          <a:xfrm>
            <a:off x="166850" y="110225"/>
            <a:ext cx="758068" cy="755700"/>
          </a:xfrm>
          <a:prstGeom prst="rect">
            <a:avLst/>
          </a:prstGeom>
          <a:noFill/>
          <a:ln>
            <a:noFill/>
          </a:ln>
        </p:spPr>
      </p:pic>
      <p:sp>
        <p:nvSpPr>
          <p:cNvPr id="442" name="Google Shape;442;p44">
            <a:hlinkClick r:id="" action="ppaction://hlinkshowjump?jump=firstslide"/>
          </p:cNvPr>
          <p:cNvSpPr/>
          <p:nvPr/>
        </p:nvSpPr>
        <p:spPr>
          <a:xfrm>
            <a:off x="7985150" y="149075"/>
            <a:ext cx="804300" cy="307800"/>
          </a:xfrm>
          <a:prstGeom prst="bevel">
            <a:avLst>
              <a:gd name="adj" fmla="val 12500"/>
            </a:avLst>
          </a:prstGeom>
          <a:solidFill>
            <a:srgbClr val="FFE599"/>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s"/>
              <a:t>inicio</a:t>
            </a:r>
            <a:endParaRPr/>
          </a:p>
        </p:txBody>
      </p:sp>
      <p:cxnSp>
        <p:nvCxnSpPr>
          <p:cNvPr id="443" name="Google Shape;443;p44"/>
          <p:cNvCxnSpPr/>
          <p:nvPr/>
        </p:nvCxnSpPr>
        <p:spPr>
          <a:xfrm>
            <a:off x="3701475" y="1036375"/>
            <a:ext cx="0" cy="3741900"/>
          </a:xfrm>
          <a:prstGeom prst="straightConnector1">
            <a:avLst/>
          </a:prstGeom>
          <a:noFill/>
          <a:ln w="9525" cap="flat" cmpd="sng">
            <a:solidFill>
              <a:schemeClr val="dk2"/>
            </a:solidFill>
            <a:prstDash val="solid"/>
            <a:round/>
            <a:headEnd type="none" w="med" len="med"/>
            <a:tailEnd type="none" w="med" len="med"/>
          </a:ln>
          <a:effectLst>
            <a:outerShdw blurRad="57150" dist="19050" dir="5400000" algn="bl" rotWithShape="0">
              <a:srgbClr val="000000">
                <a:alpha val="50000"/>
              </a:srgbClr>
            </a:outerShdw>
          </a:effectLst>
        </p:spPr>
      </p:cxnSp>
      <p:sp>
        <p:nvSpPr>
          <p:cNvPr id="444" name="Google Shape;444;p44">
            <a:hlinkClick r:id="" action="ppaction://hlinkshowjump?jump=nextslide"/>
          </p:cNvPr>
          <p:cNvSpPr/>
          <p:nvPr/>
        </p:nvSpPr>
        <p:spPr>
          <a:xfrm>
            <a:off x="6713363" y="149075"/>
            <a:ext cx="1029600" cy="307800"/>
          </a:xfrm>
          <a:prstGeom prst="bevel">
            <a:avLst>
              <a:gd name="adj" fmla="val 12500"/>
            </a:avLst>
          </a:prstGeom>
          <a:solidFill>
            <a:schemeClr val="lt2"/>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s"/>
              <a:t>Siguiente</a:t>
            </a:r>
            <a:endParaRPr/>
          </a:p>
        </p:txBody>
      </p:sp>
      <p:sp>
        <p:nvSpPr>
          <p:cNvPr id="445" name="Google Shape;445;p44"/>
          <p:cNvSpPr txBox="1"/>
          <p:nvPr/>
        </p:nvSpPr>
        <p:spPr>
          <a:xfrm>
            <a:off x="-83127" y="2336400"/>
            <a:ext cx="3638352" cy="470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s" sz="2100" b="1" i="1"/>
              <a:t>ECC.</a:t>
            </a:r>
            <a:endParaRPr sz="2100" b="1" i="1" dirty="0"/>
          </a:p>
          <a:p>
            <a:pPr marL="0" lvl="0" indent="0" algn="ctr" rtl="0">
              <a:spcBef>
                <a:spcPts val="0"/>
              </a:spcBef>
              <a:spcAft>
                <a:spcPts val="0"/>
              </a:spcAft>
              <a:buNone/>
            </a:pPr>
            <a:r>
              <a:rPr lang="es" sz="2100" b="1" i="1" dirty="0"/>
              <a:t>Jonathan Pino Rodríguez</a:t>
            </a:r>
            <a:endParaRPr sz="2100" b="1" i="1"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A4C2F4"/>
        </a:solidFill>
        <a:effectLst/>
      </p:bgPr>
    </p:bg>
    <p:spTree>
      <p:nvGrpSpPr>
        <p:cNvPr id="1" name="Shape 449"/>
        <p:cNvGrpSpPr/>
        <p:nvPr/>
      </p:nvGrpSpPr>
      <p:grpSpPr>
        <a:xfrm>
          <a:off x="0" y="0"/>
          <a:ext cx="0" cy="0"/>
          <a:chOff x="0" y="0"/>
          <a:chExt cx="0" cy="0"/>
        </a:xfrm>
      </p:grpSpPr>
      <p:sp>
        <p:nvSpPr>
          <p:cNvPr id="450" name="Google Shape;450;p45"/>
          <p:cNvSpPr txBox="1">
            <a:spLocks noGrp="1"/>
          </p:cNvSpPr>
          <p:nvPr>
            <p:ph type="title"/>
          </p:nvPr>
        </p:nvSpPr>
        <p:spPr>
          <a:xfrm>
            <a:off x="924925" y="171425"/>
            <a:ext cx="4348500" cy="633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s"/>
              <a:t>Jefe Departamento Finanzas</a:t>
            </a:r>
            <a:endParaRPr/>
          </a:p>
        </p:txBody>
      </p:sp>
      <p:sp>
        <p:nvSpPr>
          <p:cNvPr id="451" name="Google Shape;451;p45"/>
          <p:cNvSpPr txBox="1">
            <a:spLocks noGrp="1"/>
          </p:cNvSpPr>
          <p:nvPr>
            <p:ph type="body" idx="1"/>
          </p:nvPr>
        </p:nvSpPr>
        <p:spPr>
          <a:xfrm>
            <a:off x="166850" y="991125"/>
            <a:ext cx="4188000" cy="4083600"/>
          </a:xfrm>
          <a:prstGeom prst="rect">
            <a:avLst/>
          </a:prstGeom>
        </p:spPr>
        <p:txBody>
          <a:bodyPr spcFirstLastPara="1" wrap="square" lIns="91425" tIns="91425" rIns="91425" bIns="91425" anchor="t" anchorCtr="0">
            <a:normAutofit fontScale="92500" lnSpcReduction="20000"/>
          </a:bodyPr>
          <a:lstStyle/>
          <a:p>
            <a:pPr marL="179999" lvl="0" indent="-179999" algn="just" rtl="0">
              <a:spcBef>
                <a:spcPts val="0"/>
              </a:spcBef>
              <a:spcAft>
                <a:spcPts val="0"/>
              </a:spcAft>
              <a:buNone/>
            </a:pPr>
            <a:r>
              <a:rPr lang="es"/>
              <a:t>E. Proporcionar la información financiera para la ejecución de compras y contrataciones, con la finalidad que el Departamento Logístico, ingrese al portal Chile – compra o mercado público las solicitudes de bienes y servicios que cuenten con el financiamiento correspondiente.</a:t>
            </a:r>
            <a:endParaRPr/>
          </a:p>
          <a:p>
            <a:pPr marL="179999" lvl="0" indent="-179999" algn="just" rtl="0">
              <a:spcBef>
                <a:spcPts val="1200"/>
              </a:spcBef>
              <a:spcAft>
                <a:spcPts val="0"/>
              </a:spcAft>
              <a:buNone/>
            </a:pPr>
            <a:r>
              <a:rPr lang="es"/>
              <a:t>F. Elaborar la información financiera de la cuenta Nº 13.129 "cuenta de valores" (recursos internos) y fiscalizar que las cuentas subsidiaria N° 901.302-4 "transferencias” y N° 901.798-4 “subvenciones”, queden al término del año (31.Dic.) cerradas y sin saldos.</a:t>
            </a:r>
            <a:endParaRPr/>
          </a:p>
          <a:p>
            <a:pPr marL="179999" lvl="0" indent="-179999" algn="just" rtl="0">
              <a:spcBef>
                <a:spcPts val="1200"/>
              </a:spcBef>
              <a:spcAft>
                <a:spcPts val="0"/>
              </a:spcAft>
              <a:buNone/>
            </a:pPr>
            <a:r>
              <a:rPr lang="es"/>
              <a:t>G. Elaborar al cierre trimestral (15 de cada mes siguiente), a modo de rendición de cuentas para el Director General y todo el personal, de tal forma de exponer el control adecuado, respecto de la gestión de los recursos financieros puestos a disposición de la institución.</a:t>
            </a:r>
            <a:endParaRPr/>
          </a:p>
          <a:p>
            <a:pPr marL="179999" lvl="0" indent="-179999" algn="just" rtl="0">
              <a:spcBef>
                <a:spcPts val="1200"/>
              </a:spcBef>
              <a:spcAft>
                <a:spcPts val="1200"/>
              </a:spcAft>
              <a:buNone/>
            </a:pPr>
            <a:r>
              <a:rPr lang="es"/>
              <a:t>H. Controlar que al cierre del año administrativo no queden cuentas sin cancelar, excepto aquellas por consumos básicos, correspondientes a diciembre, que serán canceladas al inicio del año siguiente.</a:t>
            </a:r>
            <a:endParaRPr/>
          </a:p>
        </p:txBody>
      </p:sp>
      <p:pic>
        <p:nvPicPr>
          <p:cNvPr id="452" name="Google Shape;452;p45"/>
          <p:cNvPicPr preferRelativeResize="0"/>
          <p:nvPr/>
        </p:nvPicPr>
        <p:blipFill>
          <a:blip r:embed="rId3">
            <a:alphaModFix/>
          </a:blip>
          <a:stretch>
            <a:fillRect/>
          </a:stretch>
        </p:blipFill>
        <p:spPr>
          <a:xfrm>
            <a:off x="166850" y="110225"/>
            <a:ext cx="758068" cy="755700"/>
          </a:xfrm>
          <a:prstGeom prst="rect">
            <a:avLst/>
          </a:prstGeom>
          <a:noFill/>
          <a:ln>
            <a:noFill/>
          </a:ln>
        </p:spPr>
      </p:pic>
      <p:sp>
        <p:nvSpPr>
          <p:cNvPr id="453" name="Google Shape;453;p45">
            <a:hlinkClick r:id="" action="ppaction://hlinkshowjump?jump=firstslide"/>
          </p:cNvPr>
          <p:cNvSpPr/>
          <p:nvPr/>
        </p:nvSpPr>
        <p:spPr>
          <a:xfrm>
            <a:off x="7985150" y="149075"/>
            <a:ext cx="804300" cy="307800"/>
          </a:xfrm>
          <a:prstGeom prst="bevel">
            <a:avLst>
              <a:gd name="adj" fmla="val 12500"/>
            </a:avLst>
          </a:prstGeom>
          <a:solidFill>
            <a:srgbClr val="FFE599"/>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s"/>
              <a:t>inicio</a:t>
            </a:r>
            <a:endParaRPr/>
          </a:p>
        </p:txBody>
      </p:sp>
      <p:cxnSp>
        <p:nvCxnSpPr>
          <p:cNvPr id="454" name="Google Shape;454;p45"/>
          <p:cNvCxnSpPr/>
          <p:nvPr/>
        </p:nvCxnSpPr>
        <p:spPr>
          <a:xfrm>
            <a:off x="4572000" y="1099775"/>
            <a:ext cx="0" cy="3741900"/>
          </a:xfrm>
          <a:prstGeom prst="straightConnector1">
            <a:avLst/>
          </a:prstGeom>
          <a:noFill/>
          <a:ln w="9525" cap="flat" cmpd="sng">
            <a:solidFill>
              <a:schemeClr val="dk2"/>
            </a:solidFill>
            <a:prstDash val="solid"/>
            <a:round/>
            <a:headEnd type="none" w="med" len="med"/>
            <a:tailEnd type="none" w="med" len="med"/>
          </a:ln>
          <a:effectLst>
            <a:outerShdw blurRad="57150" dist="19050" dir="5400000" algn="bl" rotWithShape="0">
              <a:srgbClr val="000000">
                <a:alpha val="50000"/>
              </a:srgbClr>
            </a:outerShdw>
          </a:effectLst>
        </p:spPr>
      </p:cxnSp>
      <p:sp>
        <p:nvSpPr>
          <p:cNvPr id="455" name="Google Shape;455;p45">
            <a:hlinkClick r:id="" action="ppaction://hlinkshowjump?jump=nextslide"/>
          </p:cNvPr>
          <p:cNvSpPr/>
          <p:nvPr/>
        </p:nvSpPr>
        <p:spPr>
          <a:xfrm>
            <a:off x="6713363" y="149075"/>
            <a:ext cx="1029600" cy="307800"/>
          </a:xfrm>
          <a:prstGeom prst="bevel">
            <a:avLst>
              <a:gd name="adj" fmla="val 12500"/>
            </a:avLst>
          </a:prstGeom>
          <a:solidFill>
            <a:schemeClr val="lt2"/>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s"/>
              <a:t>Siguiente</a:t>
            </a:r>
            <a:endParaRPr/>
          </a:p>
        </p:txBody>
      </p:sp>
      <p:sp>
        <p:nvSpPr>
          <p:cNvPr id="456" name="Google Shape;456;p45"/>
          <p:cNvSpPr txBox="1">
            <a:spLocks noGrp="1"/>
          </p:cNvSpPr>
          <p:nvPr>
            <p:ph type="body" idx="1"/>
          </p:nvPr>
        </p:nvSpPr>
        <p:spPr>
          <a:xfrm>
            <a:off x="4710175" y="991125"/>
            <a:ext cx="4188000" cy="4083600"/>
          </a:xfrm>
          <a:prstGeom prst="rect">
            <a:avLst/>
          </a:prstGeom>
        </p:spPr>
        <p:txBody>
          <a:bodyPr spcFirstLastPara="1" wrap="square" lIns="91425" tIns="91425" rIns="91425" bIns="91425" anchor="t" anchorCtr="0">
            <a:normAutofit fontScale="92500" lnSpcReduction="10000"/>
          </a:bodyPr>
          <a:lstStyle/>
          <a:p>
            <a:pPr marL="179999" lvl="0" indent="-179999" algn="just" rtl="0">
              <a:spcBef>
                <a:spcPts val="0"/>
              </a:spcBef>
              <a:spcAft>
                <a:spcPts val="0"/>
              </a:spcAft>
              <a:buNone/>
            </a:pPr>
            <a:r>
              <a:rPr lang="es"/>
              <a:t>I. En coordinación con el Subdirector, responsable de la elaboración del proyecto del presupuesto anual de la Defensa Civil de Chile (mayo de cada año), para prever el funcionamiento y operacionalidad institucional para el año siguiente.</a:t>
            </a:r>
            <a:endParaRPr/>
          </a:p>
          <a:p>
            <a:pPr marL="179999" lvl="0" indent="-179999" algn="just" rtl="0">
              <a:spcBef>
                <a:spcPts val="1200"/>
              </a:spcBef>
              <a:spcAft>
                <a:spcPts val="0"/>
              </a:spcAft>
              <a:buNone/>
            </a:pPr>
            <a:r>
              <a:rPr lang="es"/>
              <a:t>J. Revisar y remitir a la Subsecretaría para las Fuerzas Armadas, previo el visto bueno del Director General, los siguientes documentos: </a:t>
            </a:r>
            <a:endParaRPr/>
          </a:p>
          <a:p>
            <a:pPr marL="179999" lvl="0" indent="-179999" algn="just" rtl="0">
              <a:spcBef>
                <a:spcPts val="1200"/>
              </a:spcBef>
              <a:spcAft>
                <a:spcPts val="0"/>
              </a:spcAft>
              <a:buNone/>
            </a:pPr>
            <a:r>
              <a:rPr lang="es"/>
              <a:t>   1) Informe de ejecución presupuestario (hasta el quinto día hábil de cada mes). </a:t>
            </a:r>
            <a:endParaRPr/>
          </a:p>
          <a:p>
            <a:pPr marL="179999" lvl="0" indent="-179999" algn="just" rtl="0">
              <a:spcBef>
                <a:spcPts val="1200"/>
              </a:spcBef>
              <a:spcAft>
                <a:spcPts val="0"/>
              </a:spcAft>
              <a:buNone/>
            </a:pPr>
            <a:r>
              <a:rPr lang="es"/>
              <a:t>    2) Presupuesto anual de la Institución (primera quincena mes de junio), conforme lo solicita la SS.FF.AA.</a:t>
            </a:r>
            <a:endParaRPr/>
          </a:p>
          <a:p>
            <a:pPr marL="179999" lvl="0" indent="-179999" algn="just" rtl="0">
              <a:spcBef>
                <a:spcPts val="1200"/>
              </a:spcBef>
              <a:spcAft>
                <a:spcPts val="1200"/>
              </a:spcAft>
              <a:buNone/>
            </a:pPr>
            <a:r>
              <a:rPr lang="es"/>
              <a:t>K. Autorizar y supervisar los movimientos contables de la cuenta N° 901.798-4 “subvenciones de la Defensa Civil de Chile” (sedes locales con subvención municipal) y remitir a las municipalidades las rendiciones de cuentas documentadas, sobre las subvenciones otorgadas y gastadas.</a:t>
            </a:r>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A4C2F4"/>
        </a:solidFill>
        <a:effectLst/>
      </p:bgPr>
    </p:bg>
    <p:spTree>
      <p:nvGrpSpPr>
        <p:cNvPr id="1" name="Shape 460"/>
        <p:cNvGrpSpPr/>
        <p:nvPr/>
      </p:nvGrpSpPr>
      <p:grpSpPr>
        <a:xfrm>
          <a:off x="0" y="0"/>
          <a:ext cx="0" cy="0"/>
          <a:chOff x="0" y="0"/>
          <a:chExt cx="0" cy="0"/>
        </a:xfrm>
      </p:grpSpPr>
      <p:sp>
        <p:nvSpPr>
          <p:cNvPr id="461" name="Google Shape;461;p46"/>
          <p:cNvSpPr txBox="1">
            <a:spLocks noGrp="1"/>
          </p:cNvSpPr>
          <p:nvPr>
            <p:ph type="title"/>
          </p:nvPr>
        </p:nvSpPr>
        <p:spPr>
          <a:xfrm>
            <a:off x="924925" y="110225"/>
            <a:ext cx="4366500" cy="669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s"/>
              <a:t>Jefe Departamento Finanzas</a:t>
            </a:r>
            <a:endParaRPr/>
          </a:p>
        </p:txBody>
      </p:sp>
      <p:sp>
        <p:nvSpPr>
          <p:cNvPr id="462" name="Google Shape;462;p46"/>
          <p:cNvSpPr txBox="1">
            <a:spLocks noGrp="1"/>
          </p:cNvSpPr>
          <p:nvPr>
            <p:ph type="body" idx="1"/>
          </p:nvPr>
        </p:nvSpPr>
        <p:spPr>
          <a:xfrm>
            <a:off x="166850" y="991125"/>
            <a:ext cx="4188000" cy="4083600"/>
          </a:xfrm>
          <a:prstGeom prst="rect">
            <a:avLst/>
          </a:prstGeom>
        </p:spPr>
        <p:txBody>
          <a:bodyPr spcFirstLastPara="1" wrap="square" lIns="91425" tIns="91425" rIns="91425" bIns="91425" anchor="t" anchorCtr="0">
            <a:normAutofit fontScale="92500" lnSpcReduction="20000"/>
          </a:bodyPr>
          <a:lstStyle/>
          <a:p>
            <a:pPr marL="179999" lvl="0" indent="-179999" algn="just" rtl="0">
              <a:spcBef>
                <a:spcPts val="0"/>
              </a:spcBef>
              <a:spcAft>
                <a:spcPts val="0"/>
              </a:spcAft>
              <a:buNone/>
            </a:pPr>
            <a:r>
              <a:rPr lang="es"/>
              <a:t>L. Fiscalizar los gastos e inversiones que se realicen con el financiamiento de gastos menores (fondo fijo). </a:t>
            </a:r>
            <a:endParaRPr/>
          </a:p>
          <a:p>
            <a:pPr marL="179999" lvl="0" indent="-179999" algn="just" rtl="0">
              <a:spcBef>
                <a:spcPts val="1200"/>
              </a:spcBef>
              <a:spcAft>
                <a:spcPts val="0"/>
              </a:spcAft>
              <a:buNone/>
            </a:pPr>
            <a:r>
              <a:rPr lang="es"/>
              <a:t>M. Elaborar los recibos a rendir cuenta, de acuerdo a los presupuestos aprobados por el Director General. Posteriormente, controlar las boletas y/o facturas emitidas por los proveedores y las rendiciones de cuentas elaboradas, para respaldar los gastos o inversiones realizadas.</a:t>
            </a:r>
            <a:endParaRPr/>
          </a:p>
          <a:p>
            <a:pPr marL="179999" lvl="0" indent="-179999" algn="just" rtl="0">
              <a:spcBef>
                <a:spcPts val="1200"/>
              </a:spcBef>
              <a:spcAft>
                <a:spcPts val="0"/>
              </a:spcAft>
              <a:buNone/>
            </a:pPr>
            <a:r>
              <a:rPr lang="es"/>
              <a:t>N. En coordinación con el administrador de la página web institucional, publicar toda la información financiera, gestión de los recursos contables y las rendiciones de cuentas correspondientes a las subvenciones municipales, en los plazos establecidos, conforme a la Ley N° 20.285 “ Sobre acceso a la información pública”.</a:t>
            </a:r>
            <a:endParaRPr/>
          </a:p>
          <a:p>
            <a:pPr marL="179999" lvl="0" indent="-179999" algn="just" rtl="0">
              <a:spcBef>
                <a:spcPts val="1200"/>
              </a:spcBef>
              <a:spcAft>
                <a:spcPts val="1200"/>
              </a:spcAft>
              <a:buNone/>
            </a:pPr>
            <a:r>
              <a:rPr lang="es"/>
              <a:t>O. Disponer durante el año en curso conforme al presupuesto asignado, los recursos previstos para cada departamento, a fin de efectuar los pagos de adquisiciones, servicios, trámites y otros relativos a materias y actividades específicas de cada función, con la finalidad de mantener el funcionamiento y operacionalidad institucional.</a:t>
            </a:r>
            <a:endParaRPr/>
          </a:p>
        </p:txBody>
      </p:sp>
      <p:pic>
        <p:nvPicPr>
          <p:cNvPr id="463" name="Google Shape;463;p46"/>
          <p:cNvPicPr preferRelativeResize="0"/>
          <p:nvPr/>
        </p:nvPicPr>
        <p:blipFill>
          <a:blip r:embed="rId3">
            <a:alphaModFix/>
          </a:blip>
          <a:stretch>
            <a:fillRect/>
          </a:stretch>
        </p:blipFill>
        <p:spPr>
          <a:xfrm>
            <a:off x="166850" y="110225"/>
            <a:ext cx="758068" cy="755700"/>
          </a:xfrm>
          <a:prstGeom prst="rect">
            <a:avLst/>
          </a:prstGeom>
          <a:noFill/>
          <a:ln>
            <a:noFill/>
          </a:ln>
        </p:spPr>
      </p:pic>
      <p:sp>
        <p:nvSpPr>
          <p:cNvPr id="464" name="Google Shape;464;p46">
            <a:hlinkClick r:id="" action="ppaction://hlinkshowjump?jump=firstslide"/>
          </p:cNvPr>
          <p:cNvSpPr/>
          <p:nvPr/>
        </p:nvSpPr>
        <p:spPr>
          <a:xfrm>
            <a:off x="7985150" y="149075"/>
            <a:ext cx="804300" cy="307800"/>
          </a:xfrm>
          <a:prstGeom prst="bevel">
            <a:avLst>
              <a:gd name="adj" fmla="val 12500"/>
            </a:avLst>
          </a:prstGeom>
          <a:solidFill>
            <a:srgbClr val="FFE599"/>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s"/>
              <a:t>inicio</a:t>
            </a:r>
            <a:endParaRPr/>
          </a:p>
        </p:txBody>
      </p:sp>
      <p:cxnSp>
        <p:nvCxnSpPr>
          <p:cNvPr id="465" name="Google Shape;465;p46"/>
          <p:cNvCxnSpPr/>
          <p:nvPr/>
        </p:nvCxnSpPr>
        <p:spPr>
          <a:xfrm>
            <a:off x="4572000" y="1099775"/>
            <a:ext cx="0" cy="3741900"/>
          </a:xfrm>
          <a:prstGeom prst="straightConnector1">
            <a:avLst/>
          </a:prstGeom>
          <a:noFill/>
          <a:ln w="9525" cap="flat" cmpd="sng">
            <a:solidFill>
              <a:schemeClr val="dk2"/>
            </a:solidFill>
            <a:prstDash val="solid"/>
            <a:round/>
            <a:headEnd type="none" w="med" len="med"/>
            <a:tailEnd type="none" w="med" len="med"/>
          </a:ln>
          <a:effectLst>
            <a:outerShdw blurRad="57150" dist="19050" dir="5400000" algn="bl" rotWithShape="0">
              <a:srgbClr val="000000">
                <a:alpha val="50000"/>
              </a:srgbClr>
            </a:outerShdw>
          </a:effectLst>
        </p:spPr>
      </p:cxnSp>
      <p:sp>
        <p:nvSpPr>
          <p:cNvPr id="466" name="Google Shape;466;p46"/>
          <p:cNvSpPr txBox="1">
            <a:spLocks noGrp="1"/>
          </p:cNvSpPr>
          <p:nvPr>
            <p:ph type="body" idx="1"/>
          </p:nvPr>
        </p:nvSpPr>
        <p:spPr>
          <a:xfrm>
            <a:off x="4710175" y="991125"/>
            <a:ext cx="4188000" cy="4083600"/>
          </a:xfrm>
          <a:prstGeom prst="rect">
            <a:avLst/>
          </a:prstGeom>
        </p:spPr>
        <p:txBody>
          <a:bodyPr spcFirstLastPara="1" wrap="square" lIns="91425" tIns="91425" rIns="91425" bIns="91425" anchor="t" anchorCtr="0">
            <a:normAutofit lnSpcReduction="10000"/>
          </a:bodyPr>
          <a:lstStyle/>
          <a:p>
            <a:pPr marL="179999" lvl="0" indent="-179999" algn="just" rtl="0">
              <a:spcBef>
                <a:spcPts val="0"/>
              </a:spcBef>
              <a:spcAft>
                <a:spcPts val="0"/>
              </a:spcAft>
              <a:buNone/>
            </a:pPr>
            <a:r>
              <a:rPr lang="es"/>
              <a:t>P. Fiscalizar la cuenta N° 9017976 “remuneraciones”, y en coordinación con el Departamento Recursos Humanos, efectuar la transferencia de recursos para materializar el pago de remuneraciones mensuales del personal de la Dirección General. </a:t>
            </a:r>
            <a:endParaRPr/>
          </a:p>
          <a:p>
            <a:pPr marL="179999" lvl="0" indent="-179999" algn="just" rtl="0">
              <a:spcBef>
                <a:spcPts val="1200"/>
              </a:spcBef>
              <a:spcAft>
                <a:spcPts val="0"/>
              </a:spcAft>
              <a:buNone/>
            </a:pPr>
            <a:r>
              <a:rPr lang="es"/>
              <a:t>Q. Controlará que las facturas para ser canceladas, deberán tener orden de compra y resolución exenta si es del caso y en su reverso el acta de recepción correspondiente, con la firma del responsable que da la conformidad del servicio o bien adquirido, además coordinará para que el Departamento Logístico efectúe el alta correspondiente de las especies inventariables. </a:t>
            </a:r>
            <a:endParaRPr/>
          </a:p>
          <a:p>
            <a:pPr marL="179999" lvl="0" indent="-179999" algn="just" rtl="0">
              <a:spcBef>
                <a:spcPts val="1200"/>
              </a:spcBef>
              <a:spcAft>
                <a:spcPts val="0"/>
              </a:spcAft>
              <a:buNone/>
            </a:pPr>
            <a:r>
              <a:rPr lang="es"/>
              <a:t>R. Integrar de acuerdo a programación, el “Comité de Gestión de Riesgos” de la Defensa Civil de Chile” </a:t>
            </a:r>
            <a:endParaRPr/>
          </a:p>
          <a:p>
            <a:pPr marL="179999" lvl="0" indent="-179999" algn="just" rtl="0">
              <a:spcBef>
                <a:spcPts val="1200"/>
              </a:spcBef>
              <a:spcAft>
                <a:spcPts val="1200"/>
              </a:spcAft>
              <a:buNone/>
            </a:pPr>
            <a:r>
              <a:rPr lang="es"/>
              <a:t>S. Presentar las materias propias de su departamento, para ser incluidas en la Directiva de Actividades Anuales de la Dirección General.</a:t>
            </a:r>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A4C2F4"/>
        </a:solidFill>
        <a:effectLst/>
      </p:bgPr>
    </p:bg>
    <p:spTree>
      <p:nvGrpSpPr>
        <p:cNvPr id="1" name="Shape 112"/>
        <p:cNvGrpSpPr/>
        <p:nvPr/>
      </p:nvGrpSpPr>
      <p:grpSpPr>
        <a:xfrm>
          <a:off x="0" y="0"/>
          <a:ext cx="0" cy="0"/>
          <a:chOff x="0" y="0"/>
          <a:chExt cx="0" cy="0"/>
        </a:xfrm>
      </p:grpSpPr>
      <p:sp>
        <p:nvSpPr>
          <p:cNvPr id="113" name="Google Shape;113;p16"/>
          <p:cNvSpPr txBox="1">
            <a:spLocks noGrp="1"/>
          </p:cNvSpPr>
          <p:nvPr>
            <p:ph type="title"/>
          </p:nvPr>
        </p:nvSpPr>
        <p:spPr>
          <a:xfrm>
            <a:off x="951150" y="136150"/>
            <a:ext cx="2673600" cy="633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s"/>
              <a:t>Director General </a:t>
            </a:r>
            <a:endParaRPr/>
          </a:p>
        </p:txBody>
      </p:sp>
      <p:sp>
        <p:nvSpPr>
          <p:cNvPr id="114" name="Google Shape;114;p16"/>
          <p:cNvSpPr txBox="1">
            <a:spLocks noGrp="1"/>
          </p:cNvSpPr>
          <p:nvPr>
            <p:ph type="body" idx="1"/>
          </p:nvPr>
        </p:nvSpPr>
        <p:spPr>
          <a:xfrm>
            <a:off x="311700" y="982050"/>
            <a:ext cx="3952500" cy="4083600"/>
          </a:xfrm>
          <a:prstGeom prst="rect">
            <a:avLst/>
          </a:prstGeom>
        </p:spPr>
        <p:txBody>
          <a:bodyPr spcFirstLastPara="1" wrap="square" lIns="91425" tIns="91425" rIns="91425" bIns="91425" anchor="t" anchorCtr="0">
            <a:normAutofit/>
          </a:bodyPr>
          <a:lstStyle/>
          <a:p>
            <a:pPr marL="179999" marR="0" lvl="0" indent="-179999" algn="just" rtl="0">
              <a:lnSpc>
                <a:spcPct val="105000"/>
              </a:lnSpc>
              <a:spcBef>
                <a:spcPts val="0"/>
              </a:spcBef>
              <a:spcAft>
                <a:spcPts val="0"/>
              </a:spcAft>
              <a:buNone/>
            </a:pPr>
            <a:r>
              <a:rPr lang="es" sz="1000"/>
              <a:t>R. Designar, cambiar y/o remover de sus funciones, al personal de jefes de departamentos y funcionarios administrativos de la Defensa Civil de Chile, conforme a las necesidades del servicio. </a:t>
            </a:r>
            <a:endParaRPr sz="1000"/>
          </a:p>
          <a:p>
            <a:pPr marL="179999" marR="0" lvl="0" indent="-179999" algn="just" rtl="0">
              <a:lnSpc>
                <a:spcPct val="105000"/>
              </a:lnSpc>
              <a:spcBef>
                <a:spcPts val="1200"/>
              </a:spcBef>
              <a:spcAft>
                <a:spcPts val="0"/>
              </a:spcAft>
              <a:buNone/>
            </a:pPr>
            <a:r>
              <a:rPr lang="es" sz="1000"/>
              <a:t>S. Nombrar y/o remover a los comandantes locales y jefes de sedes, que cumplan funciones en las sedes locales a lo largo del país, conforme lo establece la normativa vigente. </a:t>
            </a:r>
            <a:endParaRPr sz="1000"/>
          </a:p>
          <a:p>
            <a:pPr marL="179999" marR="0" lvl="0" indent="-179999" algn="just" rtl="0">
              <a:lnSpc>
                <a:spcPct val="105000"/>
              </a:lnSpc>
              <a:spcBef>
                <a:spcPts val="1200"/>
              </a:spcBef>
              <a:spcAft>
                <a:spcPts val="0"/>
              </a:spcAft>
              <a:buNone/>
            </a:pPr>
            <a:r>
              <a:rPr lang="es" sz="1000"/>
              <a:t>T. Designar a los funcionarios en comisión de servicio o cometidos funcionales, dentro y fuera del país. </a:t>
            </a:r>
            <a:endParaRPr sz="1000"/>
          </a:p>
          <a:p>
            <a:pPr marL="179999" marR="0" lvl="0" indent="-179999" algn="just" rtl="0">
              <a:lnSpc>
                <a:spcPct val="105000"/>
              </a:lnSpc>
              <a:spcBef>
                <a:spcPts val="1200"/>
              </a:spcBef>
              <a:spcAft>
                <a:spcPts val="0"/>
              </a:spcAft>
              <a:buNone/>
            </a:pPr>
            <a:r>
              <a:rPr lang="es" sz="1000"/>
              <a:t>U. Designar a los miembros del voluntariado, que serán enviados en misiones dentro y fuera del territorio nacional, en operativos de emergencias. </a:t>
            </a:r>
            <a:endParaRPr sz="1000"/>
          </a:p>
          <a:p>
            <a:pPr marL="179999" marR="0" lvl="0" indent="-179999" algn="just" rtl="0">
              <a:lnSpc>
                <a:spcPct val="105000"/>
              </a:lnSpc>
              <a:spcBef>
                <a:spcPts val="1200"/>
              </a:spcBef>
              <a:spcAft>
                <a:spcPts val="1200"/>
              </a:spcAft>
              <a:buNone/>
            </a:pPr>
            <a:r>
              <a:rPr lang="es" sz="1000"/>
              <a:t>V. Abrir, recesar, cerrar, organizar y supervigilar las sedes locales, de acuerdo a las capacidades y necesidades de la ciudadanía o requerimientos de las autoridades competentes.</a:t>
            </a:r>
            <a:endParaRPr sz="1000"/>
          </a:p>
        </p:txBody>
      </p:sp>
      <p:sp>
        <p:nvSpPr>
          <p:cNvPr id="115" name="Google Shape;115;p16"/>
          <p:cNvSpPr txBox="1">
            <a:spLocks noGrp="1"/>
          </p:cNvSpPr>
          <p:nvPr>
            <p:ph type="body" idx="1"/>
          </p:nvPr>
        </p:nvSpPr>
        <p:spPr>
          <a:xfrm>
            <a:off x="4572000" y="982050"/>
            <a:ext cx="4255200" cy="3970200"/>
          </a:xfrm>
          <a:prstGeom prst="rect">
            <a:avLst/>
          </a:prstGeom>
        </p:spPr>
        <p:txBody>
          <a:bodyPr spcFirstLastPara="1" wrap="square" lIns="91425" tIns="91425" rIns="91425" bIns="91425" anchor="t" anchorCtr="0">
            <a:normAutofit/>
          </a:bodyPr>
          <a:lstStyle/>
          <a:p>
            <a:pPr marL="179999" marR="0" lvl="0" indent="-179999" algn="just" rtl="0">
              <a:lnSpc>
                <a:spcPct val="115000"/>
              </a:lnSpc>
              <a:spcBef>
                <a:spcPts val="0"/>
              </a:spcBef>
              <a:spcAft>
                <a:spcPts val="0"/>
              </a:spcAft>
              <a:buNone/>
            </a:pPr>
            <a:r>
              <a:rPr lang="es" sz="1100"/>
              <a:t>W. Conceder premios, reconocimientos y estímulos de carácter honorífico a los funcionarios, comandantes locales y al voluntariado de la Defensa Civil de Chile, como a la comunidad en general, conforme a procedimientos establecidos. </a:t>
            </a:r>
            <a:endParaRPr sz="1100"/>
          </a:p>
          <a:p>
            <a:pPr marL="179999" marR="0" lvl="0" indent="-179999" algn="just" rtl="0">
              <a:lnSpc>
                <a:spcPct val="115000"/>
              </a:lnSpc>
              <a:spcBef>
                <a:spcPts val="1200"/>
              </a:spcBef>
              <a:spcAft>
                <a:spcPts val="0"/>
              </a:spcAft>
              <a:buNone/>
            </a:pPr>
            <a:r>
              <a:rPr lang="es" sz="1100"/>
              <a:t>X. Conforme al Estatuto Administrativo Ley N° 18.834, podrá otorgar al personal bajo su mando, permisos especiales compensatorios, con motivo de trabajos extraordinarios a continuación de la jornada normal de trabajo, en función de las tareas impostergables que cumple la Institución. </a:t>
            </a:r>
            <a:endParaRPr sz="1100"/>
          </a:p>
          <a:p>
            <a:pPr marL="179999" marR="0" lvl="0" indent="-179999" algn="just" rtl="0">
              <a:lnSpc>
                <a:spcPct val="115000"/>
              </a:lnSpc>
              <a:spcBef>
                <a:spcPts val="1200"/>
              </a:spcBef>
              <a:spcAft>
                <a:spcPts val="0"/>
              </a:spcAft>
              <a:buNone/>
            </a:pPr>
            <a:r>
              <a:rPr lang="es" sz="1100"/>
              <a:t>Y. Aplicar las atribuciones disciplinarias que le correspondan, conforme a la reglamentación vigente. </a:t>
            </a:r>
            <a:endParaRPr sz="1100"/>
          </a:p>
          <a:p>
            <a:pPr marL="179999" marR="0" lvl="0" indent="-179999" algn="just" rtl="0">
              <a:lnSpc>
                <a:spcPct val="115000"/>
              </a:lnSpc>
              <a:spcBef>
                <a:spcPts val="1200"/>
              </a:spcBef>
              <a:spcAft>
                <a:spcPts val="1200"/>
              </a:spcAft>
              <a:buNone/>
            </a:pPr>
            <a:r>
              <a:rPr lang="es" sz="1100"/>
              <a:t>Z. Presentar anualmente una cuenta pública de la Defensa Civil de Chile, la que será publicada en la página WEB.</a:t>
            </a:r>
            <a:endParaRPr sz="1100"/>
          </a:p>
        </p:txBody>
      </p:sp>
      <p:pic>
        <p:nvPicPr>
          <p:cNvPr id="116" name="Google Shape;116;p16"/>
          <p:cNvPicPr preferRelativeResize="0"/>
          <p:nvPr/>
        </p:nvPicPr>
        <p:blipFill>
          <a:blip r:embed="rId3">
            <a:alphaModFix/>
          </a:blip>
          <a:stretch>
            <a:fillRect/>
          </a:stretch>
        </p:blipFill>
        <p:spPr>
          <a:xfrm>
            <a:off x="166850" y="110225"/>
            <a:ext cx="687300" cy="685147"/>
          </a:xfrm>
          <a:prstGeom prst="rect">
            <a:avLst/>
          </a:prstGeom>
          <a:noFill/>
          <a:ln>
            <a:noFill/>
          </a:ln>
        </p:spPr>
      </p:pic>
      <p:sp>
        <p:nvSpPr>
          <p:cNvPr id="117" name="Google Shape;117;p16">
            <a:hlinkClick r:id="" action="ppaction://hlinkshowjump?jump=firstslide"/>
          </p:cNvPr>
          <p:cNvSpPr/>
          <p:nvPr/>
        </p:nvSpPr>
        <p:spPr>
          <a:xfrm>
            <a:off x="8031350" y="219125"/>
            <a:ext cx="687300" cy="307800"/>
          </a:xfrm>
          <a:prstGeom prst="bevel">
            <a:avLst>
              <a:gd name="adj" fmla="val 12500"/>
            </a:avLst>
          </a:prstGeom>
          <a:solidFill>
            <a:srgbClr val="FFE599"/>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s"/>
              <a:t>inicio</a:t>
            </a:r>
            <a:endParaRPr/>
          </a:p>
        </p:txBody>
      </p:sp>
      <p:sp>
        <p:nvSpPr>
          <p:cNvPr id="118" name="Google Shape;118;p16">
            <a:hlinkClick r:id="" action="ppaction://hlinkshowjump?jump=nextslide"/>
          </p:cNvPr>
          <p:cNvSpPr/>
          <p:nvPr/>
        </p:nvSpPr>
        <p:spPr>
          <a:xfrm>
            <a:off x="6876325" y="219125"/>
            <a:ext cx="1029600" cy="307800"/>
          </a:xfrm>
          <a:prstGeom prst="bevel">
            <a:avLst>
              <a:gd name="adj" fmla="val 12500"/>
            </a:avLst>
          </a:prstGeom>
          <a:solidFill>
            <a:schemeClr val="lt2"/>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s"/>
              <a:t>Siguiente</a:t>
            </a:r>
            <a:endParaRPr/>
          </a:p>
        </p:txBody>
      </p:sp>
      <p:cxnSp>
        <p:nvCxnSpPr>
          <p:cNvPr id="119" name="Google Shape;119;p16"/>
          <p:cNvCxnSpPr/>
          <p:nvPr/>
        </p:nvCxnSpPr>
        <p:spPr>
          <a:xfrm>
            <a:off x="4427075" y="1106775"/>
            <a:ext cx="0" cy="3531300"/>
          </a:xfrm>
          <a:prstGeom prst="straightConnector1">
            <a:avLst/>
          </a:prstGeom>
          <a:noFill/>
          <a:ln w="9525" cap="flat" cmpd="sng">
            <a:solidFill>
              <a:schemeClr val="dk2"/>
            </a:solidFill>
            <a:prstDash val="solid"/>
            <a:round/>
            <a:headEnd type="none" w="med" len="med"/>
            <a:tailEnd type="none" w="med" len="med"/>
          </a:ln>
          <a:effectLst>
            <a:outerShdw blurRad="57150" dist="19050" dir="5400000" algn="bl" rotWithShape="0">
              <a:srgbClr val="000000">
                <a:alpha val="50000"/>
              </a:srgbClr>
            </a:outerShdw>
          </a:effectLst>
        </p:spPr>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A4C2F4"/>
        </a:solidFill>
        <a:effectLst/>
      </p:bgPr>
    </p:bg>
    <p:spTree>
      <p:nvGrpSpPr>
        <p:cNvPr id="1" name="Shape 123"/>
        <p:cNvGrpSpPr/>
        <p:nvPr/>
      </p:nvGrpSpPr>
      <p:grpSpPr>
        <a:xfrm>
          <a:off x="0" y="0"/>
          <a:ext cx="0" cy="0"/>
          <a:chOff x="0" y="0"/>
          <a:chExt cx="0" cy="0"/>
        </a:xfrm>
      </p:grpSpPr>
      <p:sp>
        <p:nvSpPr>
          <p:cNvPr id="124" name="Google Shape;124;p17"/>
          <p:cNvSpPr txBox="1">
            <a:spLocks noGrp="1"/>
          </p:cNvSpPr>
          <p:nvPr>
            <p:ph type="title"/>
          </p:nvPr>
        </p:nvSpPr>
        <p:spPr>
          <a:xfrm>
            <a:off x="920675" y="176950"/>
            <a:ext cx="2610300" cy="5517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s"/>
              <a:t>Director General</a:t>
            </a:r>
            <a:endParaRPr/>
          </a:p>
        </p:txBody>
      </p:sp>
      <p:sp>
        <p:nvSpPr>
          <p:cNvPr id="125" name="Google Shape;125;p17"/>
          <p:cNvSpPr txBox="1">
            <a:spLocks noGrp="1"/>
          </p:cNvSpPr>
          <p:nvPr>
            <p:ph type="body" idx="1"/>
          </p:nvPr>
        </p:nvSpPr>
        <p:spPr>
          <a:xfrm>
            <a:off x="329825" y="1009225"/>
            <a:ext cx="3952500" cy="4083600"/>
          </a:xfrm>
          <a:prstGeom prst="rect">
            <a:avLst/>
          </a:prstGeom>
        </p:spPr>
        <p:txBody>
          <a:bodyPr spcFirstLastPara="1" wrap="square" lIns="91425" tIns="91425" rIns="91425" bIns="91425" anchor="t" anchorCtr="0">
            <a:normAutofit/>
          </a:bodyPr>
          <a:lstStyle/>
          <a:p>
            <a:pPr marL="269999" lvl="0" indent="-269999" algn="just" rtl="0">
              <a:spcBef>
                <a:spcPts val="0"/>
              </a:spcBef>
              <a:spcAft>
                <a:spcPts val="1200"/>
              </a:spcAft>
              <a:buNone/>
            </a:pPr>
            <a:r>
              <a:rPr lang="es" sz="1000"/>
              <a:t>AA. Delegar las funciones o facultades de conformidad a lo establecido en DFL 119653 fija texto refundido, coordinado y sistematizado de la ley Nº 18.575, orgánica constitucional de bases generales de la administración del Estado.</a:t>
            </a:r>
            <a:endParaRPr sz="900"/>
          </a:p>
        </p:txBody>
      </p:sp>
      <p:pic>
        <p:nvPicPr>
          <p:cNvPr id="126" name="Google Shape;126;p17"/>
          <p:cNvPicPr preferRelativeResize="0"/>
          <p:nvPr/>
        </p:nvPicPr>
        <p:blipFill>
          <a:blip r:embed="rId3">
            <a:alphaModFix/>
          </a:blip>
          <a:stretch>
            <a:fillRect/>
          </a:stretch>
        </p:blipFill>
        <p:spPr>
          <a:xfrm>
            <a:off x="166850" y="110225"/>
            <a:ext cx="687300" cy="685147"/>
          </a:xfrm>
          <a:prstGeom prst="rect">
            <a:avLst/>
          </a:prstGeom>
          <a:noFill/>
          <a:ln>
            <a:noFill/>
          </a:ln>
        </p:spPr>
      </p:pic>
      <p:sp>
        <p:nvSpPr>
          <p:cNvPr id="127" name="Google Shape;127;p17">
            <a:hlinkClick r:id="" action="ppaction://hlinkshowjump?jump=firstslide"/>
          </p:cNvPr>
          <p:cNvSpPr/>
          <p:nvPr/>
        </p:nvSpPr>
        <p:spPr>
          <a:xfrm>
            <a:off x="7958825" y="219125"/>
            <a:ext cx="687300" cy="307800"/>
          </a:xfrm>
          <a:prstGeom prst="bevel">
            <a:avLst>
              <a:gd name="adj" fmla="val 12500"/>
            </a:avLst>
          </a:prstGeom>
          <a:solidFill>
            <a:srgbClr val="FFE599"/>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s"/>
              <a:t>inicio</a:t>
            </a:r>
            <a:endParaRPr/>
          </a:p>
        </p:txBody>
      </p:sp>
      <p:cxnSp>
        <p:nvCxnSpPr>
          <p:cNvPr id="128" name="Google Shape;128;p17"/>
          <p:cNvCxnSpPr/>
          <p:nvPr/>
        </p:nvCxnSpPr>
        <p:spPr>
          <a:xfrm>
            <a:off x="4427075" y="1106775"/>
            <a:ext cx="0" cy="3531300"/>
          </a:xfrm>
          <a:prstGeom prst="straightConnector1">
            <a:avLst/>
          </a:prstGeom>
          <a:noFill/>
          <a:ln w="9525" cap="flat" cmpd="sng">
            <a:solidFill>
              <a:schemeClr val="dk2"/>
            </a:solidFill>
            <a:prstDash val="solid"/>
            <a:round/>
            <a:headEnd type="none" w="med" len="med"/>
            <a:tailEnd type="none" w="med" len="med"/>
          </a:ln>
          <a:effectLst>
            <a:outerShdw blurRad="57150" dist="19050" dir="5400000" algn="bl" rotWithShape="0">
              <a:srgbClr val="000000">
                <a:alpha val="50000"/>
              </a:srgbClr>
            </a:outerShdw>
          </a:effectLst>
        </p:spPr>
      </p:cxnSp>
      <p:cxnSp>
        <p:nvCxnSpPr>
          <p:cNvPr id="129" name="Google Shape;129;p17"/>
          <p:cNvCxnSpPr/>
          <p:nvPr/>
        </p:nvCxnSpPr>
        <p:spPr>
          <a:xfrm>
            <a:off x="398325" y="2281325"/>
            <a:ext cx="1521000" cy="0"/>
          </a:xfrm>
          <a:prstGeom prst="straightConnector1">
            <a:avLst/>
          </a:prstGeom>
          <a:noFill/>
          <a:ln w="9525" cap="flat" cmpd="sng">
            <a:solidFill>
              <a:schemeClr val="dk2"/>
            </a:solidFill>
            <a:prstDash val="solid"/>
            <a:round/>
            <a:headEnd type="none" w="med" len="med"/>
            <a:tailEnd type="none" w="med" len="med"/>
          </a:ln>
        </p:spPr>
      </p:cxnSp>
      <p:cxnSp>
        <p:nvCxnSpPr>
          <p:cNvPr id="130" name="Google Shape;130;p17"/>
          <p:cNvCxnSpPr/>
          <p:nvPr/>
        </p:nvCxnSpPr>
        <p:spPr>
          <a:xfrm>
            <a:off x="2479125" y="2281325"/>
            <a:ext cx="1521000" cy="0"/>
          </a:xfrm>
          <a:prstGeom prst="straightConnector1">
            <a:avLst/>
          </a:prstGeom>
          <a:noFill/>
          <a:ln w="9525" cap="flat" cmpd="sng">
            <a:solidFill>
              <a:schemeClr val="dk2"/>
            </a:solidFill>
            <a:prstDash val="solid"/>
            <a:round/>
            <a:headEnd type="none" w="med" len="med"/>
            <a:tailEnd type="none" w="med" len="med"/>
          </a:ln>
        </p:spPr>
      </p:cxnSp>
      <p:sp>
        <p:nvSpPr>
          <p:cNvPr id="131" name="Google Shape;131;p17"/>
          <p:cNvSpPr/>
          <p:nvPr/>
        </p:nvSpPr>
        <p:spPr>
          <a:xfrm>
            <a:off x="2135625" y="2224775"/>
            <a:ext cx="127200" cy="113100"/>
          </a:xfrm>
          <a:prstGeom prst="donut">
            <a:avLst>
              <a:gd name="adj" fmla="val 25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A4C2F4"/>
        </a:solidFill>
        <a:effectLst/>
      </p:bgPr>
    </p:bg>
    <p:spTree>
      <p:nvGrpSpPr>
        <p:cNvPr id="1" name="Shape 135"/>
        <p:cNvGrpSpPr/>
        <p:nvPr/>
      </p:nvGrpSpPr>
      <p:grpSpPr>
        <a:xfrm>
          <a:off x="0" y="0"/>
          <a:ext cx="0" cy="0"/>
          <a:chOff x="0" y="0"/>
          <a:chExt cx="0" cy="0"/>
        </a:xfrm>
      </p:grpSpPr>
      <p:sp>
        <p:nvSpPr>
          <p:cNvPr id="136" name="Google Shape;136;p18"/>
          <p:cNvSpPr txBox="1">
            <a:spLocks noGrp="1"/>
          </p:cNvSpPr>
          <p:nvPr>
            <p:ph type="title"/>
          </p:nvPr>
        </p:nvSpPr>
        <p:spPr>
          <a:xfrm>
            <a:off x="986875" y="149075"/>
            <a:ext cx="1911300" cy="6516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s"/>
              <a:t>Subdirector </a:t>
            </a:r>
            <a:endParaRPr/>
          </a:p>
        </p:txBody>
      </p:sp>
      <p:sp>
        <p:nvSpPr>
          <p:cNvPr id="137" name="Google Shape;137;p18">
            <a:hlinkClick r:id="" action="ppaction://hlinkshowjump?jump=firstslide"/>
          </p:cNvPr>
          <p:cNvSpPr/>
          <p:nvPr/>
        </p:nvSpPr>
        <p:spPr>
          <a:xfrm>
            <a:off x="7994225" y="219125"/>
            <a:ext cx="704400" cy="307800"/>
          </a:xfrm>
          <a:prstGeom prst="bevel">
            <a:avLst>
              <a:gd name="adj" fmla="val 12500"/>
            </a:avLst>
          </a:prstGeom>
          <a:solidFill>
            <a:srgbClr val="FFE599"/>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s"/>
              <a:t>inicio</a:t>
            </a:r>
            <a:endParaRPr/>
          </a:p>
        </p:txBody>
      </p:sp>
      <p:sp>
        <p:nvSpPr>
          <p:cNvPr id="138" name="Google Shape;138;p18"/>
          <p:cNvSpPr txBox="1">
            <a:spLocks noGrp="1"/>
          </p:cNvSpPr>
          <p:nvPr>
            <p:ph type="body" idx="1"/>
          </p:nvPr>
        </p:nvSpPr>
        <p:spPr>
          <a:xfrm>
            <a:off x="3746875" y="944025"/>
            <a:ext cx="4998900" cy="3825600"/>
          </a:xfrm>
          <a:prstGeom prst="rect">
            <a:avLst/>
          </a:prstGeom>
        </p:spPr>
        <p:txBody>
          <a:bodyPr spcFirstLastPara="1" wrap="square" lIns="91425" tIns="91425" rIns="91425" bIns="91425" anchor="t" anchorCtr="0">
            <a:noAutofit/>
          </a:bodyPr>
          <a:lstStyle/>
          <a:p>
            <a:pPr marL="179999" lvl="0" indent="-179999" algn="just" rtl="0">
              <a:lnSpc>
                <a:spcPct val="95000"/>
              </a:lnSpc>
              <a:spcBef>
                <a:spcPts val="0"/>
              </a:spcBef>
              <a:spcAft>
                <a:spcPts val="0"/>
              </a:spcAft>
              <a:buSzPts val="523"/>
              <a:buNone/>
            </a:pPr>
            <a:r>
              <a:rPr lang="es" sz="1000"/>
              <a:t>A. Subrogar al Director General de la Defensa Civil de Chile, en caso de ausencia por feriado legal, permisos, licencia médica o por motivos del servicio, lo cual será oficializado mediante una resolución exenta, emanada por el Departamento de Recursos Humanos, especificando las atribuciones que le correspondan.</a:t>
            </a:r>
            <a:endParaRPr sz="1000"/>
          </a:p>
          <a:p>
            <a:pPr marL="179999" lvl="0" indent="-179999" algn="just" rtl="0">
              <a:lnSpc>
                <a:spcPct val="95000"/>
              </a:lnSpc>
              <a:spcBef>
                <a:spcPts val="1200"/>
              </a:spcBef>
              <a:spcAft>
                <a:spcPts val="0"/>
              </a:spcAft>
              <a:buSzPts val="523"/>
              <a:buNone/>
            </a:pPr>
            <a:r>
              <a:rPr lang="es" sz="1000"/>
              <a:t>B. Asesorar y cooperar directamente en el proceso de toma de decisiones y  de la resolución en materias, tareas y misiones afines de la Institución con el ámbito de la actividad comunitaria y la protección civil y que van en directo apoyo a la gestión de mando del Director General. </a:t>
            </a:r>
            <a:endParaRPr sz="1000"/>
          </a:p>
          <a:p>
            <a:pPr marL="179999" lvl="0" indent="-179999" algn="just" rtl="0">
              <a:lnSpc>
                <a:spcPct val="95000"/>
              </a:lnSpc>
              <a:spcBef>
                <a:spcPts val="1200"/>
              </a:spcBef>
              <a:spcAft>
                <a:spcPts val="0"/>
              </a:spcAft>
              <a:buSzPts val="523"/>
              <a:buNone/>
            </a:pPr>
            <a:r>
              <a:rPr lang="es" sz="1000"/>
              <a:t>C. Colaborar en el mando y conducción de la Dirección General de la Defensa Civil de Chile, ejerciendo la coordinación entre los jefes de departamentos,  asesores regionales y comunales, regulando las actividades, tareas y misiones que se asignen o creen, a fin de que se efectúe el trabajo correspondiente al proceso de gestación de la resolución y la transformación de éste en documentos directivos y ejecutivos, que reflejen fielmente lo resuelto por el Director General, producto de un trabajo colectivo, con afinidad de criterios y eficiencia.</a:t>
            </a:r>
            <a:endParaRPr sz="1000"/>
          </a:p>
          <a:p>
            <a:pPr marL="179999" lvl="0" indent="-179999" algn="just" rtl="0">
              <a:lnSpc>
                <a:spcPct val="95000"/>
              </a:lnSpc>
              <a:spcBef>
                <a:spcPts val="1200"/>
              </a:spcBef>
              <a:spcAft>
                <a:spcPts val="0"/>
              </a:spcAft>
              <a:buSzPts val="523"/>
              <a:buNone/>
            </a:pPr>
            <a:r>
              <a:rPr lang="es" sz="1000"/>
              <a:t>D. Asesorar directamente al Director General en el conocimiento, coordinación y proposiciones, respecto a materias técnicas específicas, atingentes a la Dirección General y que dicen relación con el manejo administrativo, logístico y de alistamiento operacional de las sedes locales, para lo cual recurrirá a las instancias técnicas especializadas, para alcanzar los estándares requeridos por parte del personal y voluntariado de la Institución.</a:t>
            </a:r>
            <a:endParaRPr sz="770"/>
          </a:p>
          <a:p>
            <a:pPr marL="0" lvl="0" indent="0" algn="l" rtl="0">
              <a:lnSpc>
                <a:spcPct val="95000"/>
              </a:lnSpc>
              <a:spcBef>
                <a:spcPts val="1200"/>
              </a:spcBef>
              <a:spcAft>
                <a:spcPts val="1200"/>
              </a:spcAft>
              <a:buClr>
                <a:schemeClr val="dk1"/>
              </a:buClr>
              <a:buSzPts val="523"/>
              <a:buFont typeface="Arial"/>
              <a:buNone/>
            </a:pPr>
            <a:endParaRPr sz="870"/>
          </a:p>
        </p:txBody>
      </p:sp>
      <p:pic>
        <p:nvPicPr>
          <p:cNvPr id="139" name="Google Shape;139;p18"/>
          <p:cNvPicPr preferRelativeResize="0"/>
          <p:nvPr/>
        </p:nvPicPr>
        <p:blipFill>
          <a:blip r:embed="rId3">
            <a:alphaModFix/>
          </a:blip>
          <a:stretch>
            <a:fillRect/>
          </a:stretch>
        </p:blipFill>
        <p:spPr>
          <a:xfrm>
            <a:off x="245525" y="149075"/>
            <a:ext cx="653641" cy="651600"/>
          </a:xfrm>
          <a:prstGeom prst="rect">
            <a:avLst/>
          </a:prstGeom>
          <a:noFill/>
          <a:ln>
            <a:noFill/>
          </a:ln>
        </p:spPr>
      </p:pic>
      <p:sp>
        <p:nvSpPr>
          <p:cNvPr id="140" name="Google Shape;140;p18">
            <a:hlinkClick r:id="" action="ppaction://hlinkshowjump?jump=nextslide"/>
          </p:cNvPr>
          <p:cNvSpPr/>
          <p:nvPr/>
        </p:nvSpPr>
        <p:spPr>
          <a:xfrm>
            <a:off x="6831763" y="219125"/>
            <a:ext cx="1029600" cy="307800"/>
          </a:xfrm>
          <a:prstGeom prst="bevel">
            <a:avLst>
              <a:gd name="adj" fmla="val 12500"/>
            </a:avLst>
          </a:prstGeom>
          <a:solidFill>
            <a:schemeClr val="lt2"/>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s"/>
              <a:t>Siguiente</a:t>
            </a:r>
            <a:endParaRPr/>
          </a:p>
        </p:txBody>
      </p:sp>
      <p:sp>
        <p:nvSpPr>
          <p:cNvPr id="141" name="Google Shape;141;p18"/>
          <p:cNvSpPr txBox="1"/>
          <p:nvPr/>
        </p:nvSpPr>
        <p:spPr>
          <a:xfrm>
            <a:off x="0" y="2336400"/>
            <a:ext cx="3717025" cy="4707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None/>
            </a:pPr>
            <a:r>
              <a:rPr lang="es" sz="2100" b="1" i="1" dirty="0"/>
              <a:t>ECC.</a:t>
            </a:r>
            <a:endParaRPr sz="2100" b="1" i="1" dirty="0"/>
          </a:p>
          <a:p>
            <a:pPr marL="0" marR="0" lvl="0" indent="0" algn="ctr" rtl="0">
              <a:lnSpc>
                <a:spcPct val="100000"/>
              </a:lnSpc>
              <a:spcBef>
                <a:spcPts val="0"/>
              </a:spcBef>
              <a:spcAft>
                <a:spcPts val="0"/>
              </a:spcAft>
              <a:buNone/>
            </a:pPr>
            <a:r>
              <a:rPr lang="es" sz="2100" b="1" i="1" dirty="0"/>
              <a:t>Rodolfo Vargas Valenzuela</a:t>
            </a:r>
            <a:endParaRPr sz="1900"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A4C2F4"/>
        </a:solidFill>
        <a:effectLst/>
      </p:bgPr>
    </p:bg>
    <p:spTree>
      <p:nvGrpSpPr>
        <p:cNvPr id="1" name="Shape 145"/>
        <p:cNvGrpSpPr/>
        <p:nvPr/>
      </p:nvGrpSpPr>
      <p:grpSpPr>
        <a:xfrm>
          <a:off x="0" y="0"/>
          <a:ext cx="0" cy="0"/>
          <a:chOff x="0" y="0"/>
          <a:chExt cx="0" cy="0"/>
        </a:xfrm>
      </p:grpSpPr>
      <p:sp>
        <p:nvSpPr>
          <p:cNvPr id="146" name="Google Shape;146;p19"/>
          <p:cNvSpPr txBox="1">
            <a:spLocks noGrp="1"/>
          </p:cNvSpPr>
          <p:nvPr>
            <p:ph type="title"/>
          </p:nvPr>
        </p:nvSpPr>
        <p:spPr>
          <a:xfrm>
            <a:off x="1076450" y="175775"/>
            <a:ext cx="2028900" cy="5982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s"/>
              <a:t>Subdirector</a:t>
            </a:r>
            <a:endParaRPr/>
          </a:p>
        </p:txBody>
      </p:sp>
      <p:sp>
        <p:nvSpPr>
          <p:cNvPr id="147" name="Google Shape;147;p19">
            <a:hlinkClick r:id="" action="ppaction://hlinkshowjump?jump=firstslide"/>
          </p:cNvPr>
          <p:cNvSpPr/>
          <p:nvPr/>
        </p:nvSpPr>
        <p:spPr>
          <a:xfrm>
            <a:off x="8063700" y="219125"/>
            <a:ext cx="709200" cy="307800"/>
          </a:xfrm>
          <a:prstGeom prst="bevel">
            <a:avLst>
              <a:gd name="adj" fmla="val 12500"/>
            </a:avLst>
          </a:prstGeom>
          <a:solidFill>
            <a:srgbClr val="FFE599"/>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s"/>
              <a:t>inicio</a:t>
            </a:r>
            <a:endParaRPr/>
          </a:p>
        </p:txBody>
      </p:sp>
      <p:sp>
        <p:nvSpPr>
          <p:cNvPr id="148" name="Google Shape;148;p19"/>
          <p:cNvSpPr txBox="1">
            <a:spLocks noGrp="1"/>
          </p:cNvSpPr>
          <p:nvPr>
            <p:ph type="body" idx="1"/>
          </p:nvPr>
        </p:nvSpPr>
        <p:spPr>
          <a:xfrm>
            <a:off x="4642325" y="890300"/>
            <a:ext cx="4266300" cy="4193100"/>
          </a:xfrm>
          <a:prstGeom prst="rect">
            <a:avLst/>
          </a:prstGeom>
        </p:spPr>
        <p:txBody>
          <a:bodyPr spcFirstLastPara="1" wrap="square" lIns="91425" tIns="91425" rIns="91425" bIns="91425" anchor="t" anchorCtr="0">
            <a:noAutofit/>
          </a:bodyPr>
          <a:lstStyle/>
          <a:p>
            <a:pPr marL="179999" lvl="0" indent="-89999" algn="just" rtl="0">
              <a:lnSpc>
                <a:spcPct val="95000"/>
              </a:lnSpc>
              <a:spcBef>
                <a:spcPts val="0"/>
              </a:spcBef>
              <a:spcAft>
                <a:spcPts val="0"/>
              </a:spcAft>
              <a:buSzPts val="523"/>
              <a:buNone/>
            </a:pPr>
            <a:r>
              <a:rPr lang="es" sz="1000"/>
              <a:t>I. Proponer anualmente al Director General  los siguientes documentos: </a:t>
            </a:r>
            <a:endParaRPr sz="1000"/>
          </a:p>
          <a:p>
            <a:pPr marL="269999" lvl="0" indent="0" algn="just" rtl="0">
              <a:lnSpc>
                <a:spcPct val="95000"/>
              </a:lnSpc>
              <a:spcBef>
                <a:spcPts val="1200"/>
              </a:spcBef>
              <a:spcAft>
                <a:spcPts val="0"/>
              </a:spcAft>
              <a:buSzPts val="523"/>
              <a:buNone/>
            </a:pPr>
            <a:r>
              <a:rPr lang="es" sz="1000"/>
              <a:t>1) Directiva Para las Actividades Anuales de la Dirección General  de la Defensa Civil de Chile. </a:t>
            </a:r>
            <a:endParaRPr sz="1000"/>
          </a:p>
          <a:p>
            <a:pPr marL="0" lvl="0" indent="269999" algn="just" rtl="0">
              <a:lnSpc>
                <a:spcPct val="95000"/>
              </a:lnSpc>
              <a:spcBef>
                <a:spcPts val="1200"/>
              </a:spcBef>
              <a:spcAft>
                <a:spcPts val="0"/>
              </a:spcAft>
              <a:buSzPts val="523"/>
              <a:buNone/>
            </a:pPr>
            <a:r>
              <a:rPr lang="es" sz="1000"/>
              <a:t>2) Cuenta pública (Memoria anual de la Institución)</a:t>
            </a:r>
            <a:endParaRPr sz="1000"/>
          </a:p>
          <a:p>
            <a:pPr marL="179999" lvl="0" indent="-179999" algn="just" rtl="0">
              <a:lnSpc>
                <a:spcPct val="95000"/>
              </a:lnSpc>
              <a:spcBef>
                <a:spcPts val="1200"/>
              </a:spcBef>
              <a:spcAft>
                <a:spcPts val="0"/>
              </a:spcAft>
              <a:buSzPts val="523"/>
              <a:buNone/>
            </a:pPr>
            <a:r>
              <a:rPr lang="es" sz="1000"/>
              <a:t>J. Fiscalizar la elaboración de los informes de trabajo, que mensualmente debe presentar el personal contratado a honorarios y que debe visar el superior directo, como también el control de la firma diaria del personal PAC, ECC y ECH, que se desempeña en la Dirección General. </a:t>
            </a:r>
            <a:endParaRPr sz="1000"/>
          </a:p>
          <a:p>
            <a:pPr marL="179999" lvl="0" indent="-179999" algn="just" rtl="0">
              <a:lnSpc>
                <a:spcPct val="95000"/>
              </a:lnSpc>
              <a:spcBef>
                <a:spcPts val="1200"/>
              </a:spcBef>
              <a:spcAft>
                <a:spcPts val="0"/>
              </a:spcAft>
              <a:buSzPts val="523"/>
              <a:buNone/>
            </a:pPr>
            <a:r>
              <a:rPr lang="es" sz="1000"/>
              <a:t>K. Inspeccionar la organización, instrucción y medios físicos de la Defensa Civil de Chile, en las distintas localidades del país, conforme lo disponga el Director General.</a:t>
            </a:r>
            <a:endParaRPr sz="1000"/>
          </a:p>
          <a:p>
            <a:pPr marL="179999" lvl="0" indent="-179999" algn="just" rtl="0">
              <a:lnSpc>
                <a:spcPct val="95000"/>
              </a:lnSpc>
              <a:spcBef>
                <a:spcPts val="1200"/>
              </a:spcBef>
              <a:spcAft>
                <a:spcPts val="0"/>
              </a:spcAft>
              <a:buSzPts val="523"/>
              <a:buNone/>
            </a:pPr>
            <a:r>
              <a:rPr lang="es" sz="1000"/>
              <a:t>L.  Firmar el “intervine” en las facturas y otros documentos, que correspondan ser tramitados por el departamento de finanzas.</a:t>
            </a:r>
            <a:endParaRPr sz="1000"/>
          </a:p>
          <a:p>
            <a:pPr marL="179999" lvl="0" indent="-179999" algn="just" rtl="0">
              <a:lnSpc>
                <a:spcPct val="95000"/>
              </a:lnSpc>
              <a:spcBef>
                <a:spcPts val="1200"/>
              </a:spcBef>
              <a:spcAft>
                <a:spcPts val="0"/>
              </a:spcAft>
              <a:buSzPts val="523"/>
              <a:buNone/>
            </a:pPr>
            <a:r>
              <a:rPr lang="es" sz="1000"/>
              <a:t>M. Coordinar actividades con las instituciones y organismos integrantes del Sistema Nacional de Protección Civil.</a:t>
            </a:r>
            <a:endParaRPr sz="1000"/>
          </a:p>
          <a:p>
            <a:pPr marL="179999" lvl="0" indent="-179999" algn="just" rtl="0">
              <a:lnSpc>
                <a:spcPct val="95000"/>
              </a:lnSpc>
              <a:spcBef>
                <a:spcPts val="1200"/>
              </a:spcBef>
              <a:spcAft>
                <a:spcPts val="0"/>
              </a:spcAft>
              <a:buSzPts val="523"/>
              <a:buNone/>
            </a:pPr>
            <a:r>
              <a:rPr lang="es" sz="1000"/>
              <a:t>N. Coordinar el cumplimiento de tareas asignadas a la Institución, por el Ministerio de Defensa Nacional y/o Subsecretaría para las Fuerzas Armadas.</a:t>
            </a:r>
            <a:endParaRPr sz="1000"/>
          </a:p>
          <a:p>
            <a:pPr marL="179999" lvl="0" indent="-179999" algn="just" rtl="0">
              <a:lnSpc>
                <a:spcPct val="95000"/>
              </a:lnSpc>
              <a:spcBef>
                <a:spcPts val="1200"/>
              </a:spcBef>
              <a:spcAft>
                <a:spcPts val="0"/>
              </a:spcAft>
              <a:buSzPts val="523"/>
              <a:buNone/>
            </a:pPr>
            <a:endParaRPr sz="870"/>
          </a:p>
          <a:p>
            <a:pPr marL="0" lvl="0" indent="0" algn="just" rtl="0">
              <a:lnSpc>
                <a:spcPct val="95000"/>
              </a:lnSpc>
              <a:spcBef>
                <a:spcPts val="1200"/>
              </a:spcBef>
              <a:spcAft>
                <a:spcPts val="0"/>
              </a:spcAft>
              <a:buSzPts val="523"/>
              <a:buNone/>
            </a:pPr>
            <a:r>
              <a:rPr lang="es" sz="870"/>
              <a:t> </a:t>
            </a:r>
            <a:endParaRPr sz="870"/>
          </a:p>
          <a:p>
            <a:pPr marL="0" lvl="0" indent="0" algn="l" rtl="0">
              <a:lnSpc>
                <a:spcPct val="95000"/>
              </a:lnSpc>
              <a:spcBef>
                <a:spcPts val="1200"/>
              </a:spcBef>
              <a:spcAft>
                <a:spcPts val="1200"/>
              </a:spcAft>
              <a:buSzPts val="523"/>
              <a:buNone/>
            </a:pPr>
            <a:endParaRPr sz="870"/>
          </a:p>
        </p:txBody>
      </p:sp>
      <p:pic>
        <p:nvPicPr>
          <p:cNvPr id="149" name="Google Shape;149;p19"/>
          <p:cNvPicPr preferRelativeResize="0"/>
          <p:nvPr/>
        </p:nvPicPr>
        <p:blipFill>
          <a:blip r:embed="rId3">
            <a:alphaModFix/>
          </a:blip>
          <a:stretch>
            <a:fillRect/>
          </a:stretch>
        </p:blipFill>
        <p:spPr>
          <a:xfrm>
            <a:off x="245525" y="149075"/>
            <a:ext cx="653641" cy="651600"/>
          </a:xfrm>
          <a:prstGeom prst="rect">
            <a:avLst/>
          </a:prstGeom>
          <a:noFill/>
          <a:ln>
            <a:noFill/>
          </a:ln>
        </p:spPr>
      </p:pic>
      <p:sp>
        <p:nvSpPr>
          <p:cNvPr id="150" name="Google Shape;150;p19"/>
          <p:cNvSpPr txBox="1">
            <a:spLocks noGrp="1"/>
          </p:cNvSpPr>
          <p:nvPr>
            <p:ph type="body" idx="1"/>
          </p:nvPr>
        </p:nvSpPr>
        <p:spPr>
          <a:xfrm>
            <a:off x="154975" y="890300"/>
            <a:ext cx="4346700" cy="4193100"/>
          </a:xfrm>
          <a:prstGeom prst="rect">
            <a:avLst/>
          </a:prstGeom>
        </p:spPr>
        <p:txBody>
          <a:bodyPr spcFirstLastPara="1" wrap="square" lIns="91425" tIns="91425" rIns="91425" bIns="91425" anchor="t" anchorCtr="0">
            <a:normAutofit fontScale="25000" lnSpcReduction="20000"/>
          </a:bodyPr>
          <a:lstStyle/>
          <a:p>
            <a:pPr marL="179999" marR="0" lvl="0" indent="-179999" algn="just" rtl="0">
              <a:lnSpc>
                <a:spcPct val="100000"/>
              </a:lnSpc>
              <a:spcBef>
                <a:spcPts val="0"/>
              </a:spcBef>
              <a:spcAft>
                <a:spcPts val="0"/>
              </a:spcAft>
              <a:buSzPts val="131"/>
              <a:buNone/>
            </a:pPr>
            <a:r>
              <a:rPr lang="es" sz="4000"/>
              <a:t>E. Proponer anualmente (Mayo) al Director General en coordinación con el departamento de finanzas, el presupuesto por programa anual institucional, que incluya las necesidades valorizadas por función, a fin de prever el funcionamiento y operatividad de la Defensa Civil para el año siguiente.</a:t>
            </a:r>
            <a:endParaRPr sz="4000"/>
          </a:p>
          <a:p>
            <a:pPr marL="179999" marR="0" lvl="0" indent="-179999" algn="just" rtl="0">
              <a:lnSpc>
                <a:spcPct val="100000"/>
              </a:lnSpc>
              <a:spcBef>
                <a:spcPts val="1200"/>
              </a:spcBef>
              <a:spcAft>
                <a:spcPts val="0"/>
              </a:spcAft>
              <a:buSzPts val="131"/>
              <a:buNone/>
            </a:pPr>
            <a:r>
              <a:rPr lang="es" sz="4000"/>
              <a:t>F. Proponer las coordinaciones con la Subsecretaría para las Fuerzas Armadas, Instituciones de la Defensa Nacional, Carabineros e Investigaciones de Chile y otras entidades públicas y privadas, para requerir servidumbre y apoyo a los medios institucionales.</a:t>
            </a:r>
            <a:endParaRPr sz="4000"/>
          </a:p>
          <a:p>
            <a:pPr marL="179999" marR="0" lvl="0" indent="-179999" algn="just" rtl="0">
              <a:lnSpc>
                <a:spcPct val="100000"/>
              </a:lnSpc>
              <a:spcBef>
                <a:spcPts val="1200"/>
              </a:spcBef>
              <a:spcAft>
                <a:spcPts val="0"/>
              </a:spcAft>
              <a:buSzPts val="131"/>
              <a:buNone/>
            </a:pPr>
            <a:r>
              <a:rPr lang="es" sz="4000"/>
              <a:t>G. Tendrá bajo su responsabilidad las comisiones que se indican, considerando que podrá proponer el nombramiento de personal de diferentes departamentos la Dirección General, para que asuman el cargo específico como apoyo a la gestión encomendada, a fin de cumplir estrictamente la normativa que rige cada uno de los temas señalados : </a:t>
            </a:r>
            <a:endParaRPr sz="4000"/>
          </a:p>
          <a:p>
            <a:pPr marL="179999" marR="0" lvl="0" indent="0" algn="just" rtl="0">
              <a:lnSpc>
                <a:spcPct val="100000"/>
              </a:lnSpc>
              <a:spcBef>
                <a:spcPts val="1200"/>
              </a:spcBef>
              <a:spcAft>
                <a:spcPts val="0"/>
              </a:spcAft>
              <a:buSzPts val="131"/>
              <a:buNone/>
            </a:pPr>
            <a:r>
              <a:rPr lang="es" sz="4000"/>
              <a:t>1) Procesos de Riesgos </a:t>
            </a:r>
            <a:endParaRPr sz="4000"/>
          </a:p>
          <a:p>
            <a:pPr marL="179999" marR="0" lvl="0" indent="0" algn="just" rtl="0">
              <a:lnSpc>
                <a:spcPct val="100000"/>
              </a:lnSpc>
              <a:spcBef>
                <a:spcPts val="1200"/>
              </a:spcBef>
              <a:spcAft>
                <a:spcPts val="0"/>
              </a:spcAft>
              <a:buSzPts val="131"/>
              <a:buNone/>
            </a:pPr>
            <a:r>
              <a:rPr lang="es" sz="4000"/>
              <a:t>2) Ley N° 20.730 “Regulación del Lobby” </a:t>
            </a:r>
            <a:endParaRPr sz="4000"/>
          </a:p>
          <a:p>
            <a:pPr marL="179999" marR="0" lvl="0" indent="0" algn="just" rtl="0">
              <a:lnSpc>
                <a:spcPct val="100000"/>
              </a:lnSpc>
              <a:spcBef>
                <a:spcPts val="1200"/>
              </a:spcBef>
              <a:spcAft>
                <a:spcPts val="0"/>
              </a:spcAft>
              <a:buSzPts val="131"/>
              <a:buNone/>
            </a:pPr>
            <a:r>
              <a:rPr lang="es" sz="4000"/>
              <a:t>3) Prevención de Delitos Funcionarios (UAF) </a:t>
            </a:r>
            <a:endParaRPr sz="4000"/>
          </a:p>
          <a:p>
            <a:pPr marL="179999" marR="0" lvl="0" indent="0" algn="just" rtl="0">
              <a:lnSpc>
                <a:spcPct val="100000"/>
              </a:lnSpc>
              <a:spcBef>
                <a:spcPts val="1200"/>
              </a:spcBef>
              <a:spcAft>
                <a:spcPts val="0"/>
              </a:spcAft>
              <a:buSzPts val="131"/>
              <a:buNone/>
            </a:pPr>
            <a:r>
              <a:rPr lang="es" sz="4000"/>
              <a:t>4) Relaciones Públicas y Página WEB. </a:t>
            </a:r>
            <a:endParaRPr sz="4000"/>
          </a:p>
          <a:p>
            <a:pPr marL="179999" marR="0" lvl="0" indent="0" algn="just" rtl="0">
              <a:lnSpc>
                <a:spcPct val="100000"/>
              </a:lnSpc>
              <a:spcBef>
                <a:spcPts val="1200"/>
              </a:spcBef>
              <a:spcAft>
                <a:spcPts val="0"/>
              </a:spcAft>
              <a:buSzPts val="131"/>
              <a:buNone/>
            </a:pPr>
            <a:r>
              <a:rPr lang="es" sz="4000"/>
              <a:t>5) Oficina de Informaciones, Reclamos y Sugerencias (OIRS) </a:t>
            </a:r>
            <a:endParaRPr sz="4000"/>
          </a:p>
          <a:p>
            <a:pPr marL="179999" marR="0" lvl="0" indent="-179999" algn="just" rtl="0">
              <a:lnSpc>
                <a:spcPct val="100000"/>
              </a:lnSpc>
              <a:spcBef>
                <a:spcPts val="1200"/>
              </a:spcBef>
              <a:spcAft>
                <a:spcPts val="0"/>
              </a:spcAft>
              <a:buSzPts val="131"/>
              <a:buNone/>
            </a:pPr>
            <a:r>
              <a:rPr lang="es" sz="4000"/>
              <a:t>H. Planificar, proponer, coordinar y controlar, el cumplimiento de las diferentes actividades administrativas y logísticas, que correspondan a la Dirección General, para un eficiente funcionamiento. </a:t>
            </a:r>
            <a:endParaRPr sz="4000"/>
          </a:p>
          <a:p>
            <a:pPr marL="0" lvl="0" indent="0" algn="just" rtl="0">
              <a:lnSpc>
                <a:spcPct val="95000"/>
              </a:lnSpc>
              <a:spcBef>
                <a:spcPts val="1200"/>
              </a:spcBef>
              <a:spcAft>
                <a:spcPts val="1200"/>
              </a:spcAft>
              <a:buSzPct val="60057"/>
              <a:buNone/>
            </a:pPr>
            <a:endParaRPr sz="870"/>
          </a:p>
        </p:txBody>
      </p:sp>
      <p:sp>
        <p:nvSpPr>
          <p:cNvPr id="151" name="Google Shape;151;p19">
            <a:hlinkClick r:id="" action="ppaction://hlinkshowjump?jump=nextslide"/>
          </p:cNvPr>
          <p:cNvSpPr/>
          <p:nvPr/>
        </p:nvSpPr>
        <p:spPr>
          <a:xfrm>
            <a:off x="6886088" y="219125"/>
            <a:ext cx="1029600" cy="307800"/>
          </a:xfrm>
          <a:prstGeom prst="bevel">
            <a:avLst>
              <a:gd name="adj" fmla="val 12500"/>
            </a:avLst>
          </a:prstGeom>
          <a:solidFill>
            <a:schemeClr val="lt2"/>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s"/>
              <a:t>Siguiente</a:t>
            </a:r>
            <a:endParaRPr/>
          </a:p>
        </p:txBody>
      </p:sp>
      <p:cxnSp>
        <p:nvCxnSpPr>
          <p:cNvPr id="152" name="Google Shape;152;p19"/>
          <p:cNvCxnSpPr/>
          <p:nvPr/>
        </p:nvCxnSpPr>
        <p:spPr>
          <a:xfrm>
            <a:off x="4572000" y="800675"/>
            <a:ext cx="0" cy="3741900"/>
          </a:xfrm>
          <a:prstGeom prst="straightConnector1">
            <a:avLst/>
          </a:prstGeom>
          <a:noFill/>
          <a:ln w="9525" cap="flat" cmpd="sng">
            <a:solidFill>
              <a:schemeClr val="dk2"/>
            </a:solidFill>
            <a:prstDash val="solid"/>
            <a:round/>
            <a:headEnd type="none" w="med" len="med"/>
            <a:tailEnd type="none" w="med" len="med"/>
          </a:ln>
          <a:effectLst>
            <a:outerShdw blurRad="57150" dist="19050" dir="5400000" algn="bl" rotWithShape="0">
              <a:srgbClr val="000000">
                <a:alpha val="50000"/>
              </a:srgbClr>
            </a:outerShdw>
          </a:effec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A4C2F4"/>
        </a:solidFill>
        <a:effectLst/>
      </p:bgPr>
    </p:bg>
    <p:spTree>
      <p:nvGrpSpPr>
        <p:cNvPr id="1" name="Shape 156"/>
        <p:cNvGrpSpPr/>
        <p:nvPr/>
      </p:nvGrpSpPr>
      <p:grpSpPr>
        <a:xfrm>
          <a:off x="0" y="0"/>
          <a:ext cx="0" cy="0"/>
          <a:chOff x="0" y="0"/>
          <a:chExt cx="0" cy="0"/>
        </a:xfrm>
      </p:grpSpPr>
      <p:sp>
        <p:nvSpPr>
          <p:cNvPr id="157" name="Google Shape;157;p20"/>
          <p:cNvSpPr txBox="1">
            <a:spLocks noGrp="1"/>
          </p:cNvSpPr>
          <p:nvPr>
            <p:ph type="title"/>
          </p:nvPr>
        </p:nvSpPr>
        <p:spPr>
          <a:xfrm>
            <a:off x="976850" y="149075"/>
            <a:ext cx="1983600" cy="5982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s"/>
              <a:t>Subdirector </a:t>
            </a:r>
            <a:endParaRPr/>
          </a:p>
        </p:txBody>
      </p:sp>
      <p:sp>
        <p:nvSpPr>
          <p:cNvPr id="158" name="Google Shape;158;p20">
            <a:hlinkClick r:id="" action="ppaction://hlinkshowjump?jump=firstslide"/>
          </p:cNvPr>
          <p:cNvSpPr/>
          <p:nvPr/>
        </p:nvSpPr>
        <p:spPr>
          <a:xfrm>
            <a:off x="7984625" y="202475"/>
            <a:ext cx="752100" cy="313500"/>
          </a:xfrm>
          <a:prstGeom prst="bevel">
            <a:avLst>
              <a:gd name="adj" fmla="val 12500"/>
            </a:avLst>
          </a:prstGeom>
          <a:solidFill>
            <a:srgbClr val="FFE599"/>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s"/>
              <a:t>inicio</a:t>
            </a:r>
            <a:endParaRPr/>
          </a:p>
        </p:txBody>
      </p:sp>
      <p:sp>
        <p:nvSpPr>
          <p:cNvPr id="159" name="Google Shape;159;p20"/>
          <p:cNvSpPr txBox="1">
            <a:spLocks noGrp="1"/>
          </p:cNvSpPr>
          <p:nvPr>
            <p:ph type="body" idx="1"/>
          </p:nvPr>
        </p:nvSpPr>
        <p:spPr>
          <a:xfrm>
            <a:off x="4760825" y="899350"/>
            <a:ext cx="4067100" cy="3419100"/>
          </a:xfrm>
          <a:prstGeom prst="rect">
            <a:avLst/>
          </a:prstGeom>
        </p:spPr>
        <p:txBody>
          <a:bodyPr spcFirstLastPara="1" wrap="square" lIns="91425" tIns="91425" rIns="91425" bIns="91425" anchor="t" anchorCtr="0">
            <a:noAutofit/>
          </a:bodyPr>
          <a:lstStyle/>
          <a:p>
            <a:pPr marL="179999" lvl="0" indent="-89999" algn="just" rtl="0">
              <a:lnSpc>
                <a:spcPct val="95000"/>
              </a:lnSpc>
              <a:spcBef>
                <a:spcPts val="0"/>
              </a:spcBef>
              <a:spcAft>
                <a:spcPts val="0"/>
              </a:spcAft>
              <a:buSzPts val="523"/>
              <a:buNone/>
            </a:pPr>
            <a:r>
              <a:rPr lang="es" sz="1000"/>
              <a:t>T. Analizar las proposiciones presentadas por los diferentes jefes de departamentos, para ser incluidas en la directiva de actividades Anuales.</a:t>
            </a:r>
            <a:endParaRPr sz="1000"/>
          </a:p>
          <a:p>
            <a:pPr marL="179999" lvl="0" indent="-179999" algn="just" rtl="0">
              <a:lnSpc>
                <a:spcPct val="95000"/>
              </a:lnSpc>
              <a:spcBef>
                <a:spcPts val="1200"/>
              </a:spcBef>
              <a:spcAft>
                <a:spcPts val="0"/>
              </a:spcAft>
              <a:buSzPts val="523"/>
              <a:buNone/>
            </a:pPr>
            <a:endParaRPr sz="970"/>
          </a:p>
          <a:p>
            <a:pPr marL="179999" lvl="0" indent="-179999" algn="just" rtl="0">
              <a:lnSpc>
                <a:spcPct val="95000"/>
              </a:lnSpc>
              <a:spcBef>
                <a:spcPts val="1200"/>
              </a:spcBef>
              <a:spcAft>
                <a:spcPts val="0"/>
              </a:spcAft>
              <a:buSzPts val="523"/>
              <a:buNone/>
            </a:pPr>
            <a:endParaRPr sz="870"/>
          </a:p>
          <a:p>
            <a:pPr marL="0" lvl="0" indent="0" algn="just" rtl="0">
              <a:lnSpc>
                <a:spcPct val="95000"/>
              </a:lnSpc>
              <a:spcBef>
                <a:spcPts val="1200"/>
              </a:spcBef>
              <a:spcAft>
                <a:spcPts val="0"/>
              </a:spcAft>
              <a:buSzPts val="523"/>
              <a:buNone/>
            </a:pPr>
            <a:r>
              <a:rPr lang="es" sz="870"/>
              <a:t> </a:t>
            </a:r>
            <a:endParaRPr sz="1000"/>
          </a:p>
          <a:p>
            <a:pPr marL="0" lvl="0" indent="0" algn="l" rtl="0">
              <a:lnSpc>
                <a:spcPct val="95000"/>
              </a:lnSpc>
              <a:spcBef>
                <a:spcPts val="1200"/>
              </a:spcBef>
              <a:spcAft>
                <a:spcPts val="1200"/>
              </a:spcAft>
              <a:buSzPts val="523"/>
              <a:buNone/>
            </a:pPr>
            <a:endParaRPr sz="870"/>
          </a:p>
        </p:txBody>
      </p:sp>
      <p:pic>
        <p:nvPicPr>
          <p:cNvPr id="160" name="Google Shape;160;p20"/>
          <p:cNvPicPr preferRelativeResize="0"/>
          <p:nvPr/>
        </p:nvPicPr>
        <p:blipFill>
          <a:blip r:embed="rId3">
            <a:alphaModFix/>
          </a:blip>
          <a:stretch>
            <a:fillRect/>
          </a:stretch>
        </p:blipFill>
        <p:spPr>
          <a:xfrm>
            <a:off x="245525" y="149075"/>
            <a:ext cx="653641" cy="651600"/>
          </a:xfrm>
          <a:prstGeom prst="rect">
            <a:avLst/>
          </a:prstGeom>
          <a:noFill/>
          <a:ln>
            <a:noFill/>
          </a:ln>
        </p:spPr>
      </p:pic>
      <p:sp>
        <p:nvSpPr>
          <p:cNvPr id="161" name="Google Shape;161;p20"/>
          <p:cNvSpPr txBox="1">
            <a:spLocks noGrp="1"/>
          </p:cNvSpPr>
          <p:nvPr>
            <p:ph type="body" idx="1"/>
          </p:nvPr>
        </p:nvSpPr>
        <p:spPr>
          <a:xfrm>
            <a:off x="245525" y="899350"/>
            <a:ext cx="4335000" cy="4193100"/>
          </a:xfrm>
          <a:prstGeom prst="rect">
            <a:avLst/>
          </a:prstGeom>
        </p:spPr>
        <p:txBody>
          <a:bodyPr spcFirstLastPara="1" wrap="square" lIns="91425" tIns="91425" rIns="91425" bIns="91425" anchor="t" anchorCtr="0">
            <a:noAutofit/>
          </a:bodyPr>
          <a:lstStyle/>
          <a:p>
            <a:pPr marL="179999" marR="0" lvl="0" indent="-179999" algn="just" rtl="0">
              <a:lnSpc>
                <a:spcPct val="100000"/>
              </a:lnSpc>
              <a:spcBef>
                <a:spcPts val="0"/>
              </a:spcBef>
              <a:spcAft>
                <a:spcPts val="0"/>
              </a:spcAft>
              <a:buSzPts val="444"/>
              <a:buNone/>
            </a:pPr>
            <a:r>
              <a:rPr lang="es" sz="1000"/>
              <a:t>O. Fiscalizar la normalización de las propiedades o asignación por la vía de comodato, de los inmuebles donde funcionan las sedes locales de la Defensa Civil de Chile.</a:t>
            </a:r>
            <a:endParaRPr sz="1000"/>
          </a:p>
          <a:p>
            <a:pPr marL="179999" marR="0" lvl="0" indent="-179999" algn="just" rtl="0">
              <a:lnSpc>
                <a:spcPct val="100000"/>
              </a:lnSpc>
              <a:spcBef>
                <a:spcPts val="1200"/>
              </a:spcBef>
              <a:spcAft>
                <a:spcPts val="0"/>
              </a:spcAft>
              <a:buSzPts val="444"/>
              <a:buNone/>
            </a:pPr>
            <a:r>
              <a:rPr lang="es" sz="1000"/>
              <a:t>P. Verificar el cumplimiento de la totalidad de los contratos que firme el Director General, para llevar a cabo las tareas y misiones impuestas, ya sea del personal de la Institución o de otro tipo de actividad o servicios, que requiera la organización.</a:t>
            </a:r>
            <a:endParaRPr sz="1000"/>
          </a:p>
          <a:p>
            <a:pPr marL="179999" marR="0" lvl="0" indent="-179999" algn="just" rtl="0">
              <a:lnSpc>
                <a:spcPct val="100000"/>
              </a:lnSpc>
              <a:spcBef>
                <a:spcPts val="1200"/>
              </a:spcBef>
              <a:spcAft>
                <a:spcPts val="0"/>
              </a:spcAft>
              <a:buSzPts val="444"/>
              <a:buNone/>
            </a:pPr>
            <a:r>
              <a:rPr lang="es" sz="1000"/>
              <a:t>Q. Controlar mensualmente, que la Oficina de Partes tenga actualizados los respaldos digitales de la documentación, salida y llegada a la Dirección General. </a:t>
            </a:r>
            <a:endParaRPr sz="1000"/>
          </a:p>
          <a:p>
            <a:pPr marL="179999" marR="0" lvl="0" indent="-179999" algn="just" rtl="0">
              <a:lnSpc>
                <a:spcPct val="100000"/>
              </a:lnSpc>
              <a:spcBef>
                <a:spcPts val="1200"/>
              </a:spcBef>
              <a:spcAft>
                <a:spcPts val="0"/>
              </a:spcAft>
              <a:buSzPts val="444"/>
              <a:buNone/>
            </a:pPr>
            <a:r>
              <a:rPr lang="es" sz="1000"/>
              <a:t>R. Prever que cuando se realicen elecciones, en coordinación con el departamento Finanzas, logística y operativo institucional, se deberán solicitar a través de la Subsecretaría para las Fuerzas Armadas, la asignación de fondos para gastos electorales para el empleo del voluntariado, conforme a requerimientos de todas las sedes del país. Como también considerar la rendición de cuentas correspondiente en los plazos que se dispongan.</a:t>
            </a:r>
            <a:endParaRPr sz="1000"/>
          </a:p>
          <a:p>
            <a:pPr marL="179999" marR="0" lvl="0" indent="-179999" algn="just" rtl="0">
              <a:lnSpc>
                <a:spcPct val="100000"/>
              </a:lnSpc>
              <a:spcBef>
                <a:spcPts val="1200"/>
              </a:spcBef>
              <a:spcAft>
                <a:spcPts val="0"/>
              </a:spcAft>
              <a:buSzPts val="444"/>
              <a:buNone/>
            </a:pPr>
            <a:r>
              <a:rPr lang="es" sz="1000"/>
              <a:t>S. Aplicar las atribuciones disciplinarias que le correspondan, al voluntariado, conforme a la reglamentación vigente.</a:t>
            </a:r>
            <a:endParaRPr sz="1000"/>
          </a:p>
          <a:p>
            <a:pPr marL="0" lvl="0" indent="0" algn="just" rtl="0">
              <a:lnSpc>
                <a:spcPct val="75000"/>
              </a:lnSpc>
              <a:spcBef>
                <a:spcPts val="1200"/>
              </a:spcBef>
              <a:spcAft>
                <a:spcPts val="1200"/>
              </a:spcAft>
              <a:buSzPts val="444"/>
              <a:buNone/>
            </a:pPr>
            <a:endParaRPr sz="739"/>
          </a:p>
        </p:txBody>
      </p:sp>
      <p:cxnSp>
        <p:nvCxnSpPr>
          <p:cNvPr id="162" name="Google Shape;162;p20"/>
          <p:cNvCxnSpPr/>
          <p:nvPr/>
        </p:nvCxnSpPr>
        <p:spPr>
          <a:xfrm>
            <a:off x="4943150" y="1527650"/>
            <a:ext cx="1521000" cy="0"/>
          </a:xfrm>
          <a:prstGeom prst="straightConnector1">
            <a:avLst/>
          </a:prstGeom>
          <a:noFill/>
          <a:ln w="9525" cap="flat" cmpd="sng">
            <a:solidFill>
              <a:schemeClr val="dk2"/>
            </a:solidFill>
            <a:prstDash val="solid"/>
            <a:round/>
            <a:headEnd type="none" w="med" len="med"/>
            <a:tailEnd type="none" w="med" len="med"/>
          </a:ln>
        </p:spPr>
      </p:cxnSp>
      <p:sp>
        <p:nvSpPr>
          <p:cNvPr id="163" name="Google Shape;163;p20"/>
          <p:cNvSpPr/>
          <p:nvPr/>
        </p:nvSpPr>
        <p:spPr>
          <a:xfrm>
            <a:off x="6666825" y="1471100"/>
            <a:ext cx="127200" cy="113100"/>
          </a:xfrm>
          <a:prstGeom prst="donut">
            <a:avLst>
              <a:gd name="adj" fmla="val 25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cxnSp>
        <p:nvCxnSpPr>
          <p:cNvPr id="164" name="Google Shape;164;p20"/>
          <p:cNvCxnSpPr/>
          <p:nvPr/>
        </p:nvCxnSpPr>
        <p:spPr>
          <a:xfrm>
            <a:off x="6996700" y="1527650"/>
            <a:ext cx="1521000" cy="0"/>
          </a:xfrm>
          <a:prstGeom prst="straightConnector1">
            <a:avLst/>
          </a:prstGeom>
          <a:noFill/>
          <a:ln w="9525" cap="flat" cmpd="sng">
            <a:solidFill>
              <a:schemeClr val="dk2"/>
            </a:solidFill>
            <a:prstDash val="solid"/>
            <a:round/>
            <a:headEnd type="none" w="med" len="med"/>
            <a:tailEnd type="none" w="med" len="med"/>
          </a:ln>
        </p:spPr>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A4C2F4"/>
        </a:solidFill>
        <a:effectLst/>
      </p:bgPr>
    </p:bg>
    <p:spTree>
      <p:nvGrpSpPr>
        <p:cNvPr id="1" name="Shape 168"/>
        <p:cNvGrpSpPr/>
        <p:nvPr/>
      </p:nvGrpSpPr>
      <p:grpSpPr>
        <a:xfrm>
          <a:off x="0" y="0"/>
          <a:ext cx="0" cy="0"/>
          <a:chOff x="0" y="0"/>
          <a:chExt cx="0" cy="0"/>
        </a:xfrm>
      </p:grpSpPr>
      <p:sp>
        <p:nvSpPr>
          <p:cNvPr id="169" name="Google Shape;169;p21"/>
          <p:cNvSpPr txBox="1">
            <a:spLocks noGrp="1"/>
          </p:cNvSpPr>
          <p:nvPr>
            <p:ph type="title"/>
          </p:nvPr>
        </p:nvSpPr>
        <p:spPr>
          <a:xfrm>
            <a:off x="984900" y="219125"/>
            <a:ext cx="4682700" cy="755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s"/>
              <a:t>Jefe Departamento Contraloría y asuntos Institucionales </a:t>
            </a:r>
            <a:endParaRPr/>
          </a:p>
        </p:txBody>
      </p:sp>
      <p:sp>
        <p:nvSpPr>
          <p:cNvPr id="170" name="Google Shape;170;p21"/>
          <p:cNvSpPr txBox="1">
            <a:spLocks noGrp="1"/>
          </p:cNvSpPr>
          <p:nvPr>
            <p:ph type="body" idx="1"/>
          </p:nvPr>
        </p:nvSpPr>
        <p:spPr>
          <a:xfrm>
            <a:off x="3733875" y="1011000"/>
            <a:ext cx="4841400" cy="4132500"/>
          </a:xfrm>
          <a:prstGeom prst="rect">
            <a:avLst/>
          </a:prstGeom>
        </p:spPr>
        <p:txBody>
          <a:bodyPr spcFirstLastPara="1" wrap="square" lIns="91425" tIns="91425" rIns="91425" bIns="91425" anchor="t" anchorCtr="0">
            <a:normAutofit/>
          </a:bodyPr>
          <a:lstStyle/>
          <a:p>
            <a:pPr marL="179999" marR="0" lvl="0" indent="-179999" algn="just" rtl="0">
              <a:lnSpc>
                <a:spcPct val="100000"/>
              </a:lnSpc>
              <a:spcBef>
                <a:spcPts val="0"/>
              </a:spcBef>
              <a:spcAft>
                <a:spcPts val="0"/>
              </a:spcAft>
              <a:buClr>
                <a:srgbClr val="000000"/>
              </a:buClr>
              <a:buSzPts val="523"/>
              <a:buFont typeface="Arial"/>
              <a:buNone/>
            </a:pPr>
            <a:r>
              <a:rPr lang="es" sz="1000"/>
              <a:t>A. Asesorar en forma independiente y objetiva al Director del General.</a:t>
            </a:r>
            <a:endParaRPr sz="1000"/>
          </a:p>
          <a:p>
            <a:pPr marL="179999" marR="0" lvl="0" indent="-179999" algn="just" rtl="0">
              <a:lnSpc>
                <a:spcPct val="100000"/>
              </a:lnSpc>
              <a:spcBef>
                <a:spcPts val="1200"/>
              </a:spcBef>
              <a:spcAft>
                <a:spcPts val="0"/>
              </a:spcAft>
              <a:buClr>
                <a:srgbClr val="000000"/>
              </a:buClr>
              <a:buSzPts val="523"/>
              <a:buFont typeface="Arial"/>
              <a:buNone/>
            </a:pPr>
            <a:r>
              <a:rPr lang="es" sz="1000"/>
              <a:t>B. Asesorar en coordinación con el Subdirector, en el proceso de toma de decisiones y de la resolución en materias, tareas y misiones afines de la institución en especial en lo referido a procesos de control y auditoría, que vayan en directo apoyo a la gestión de mando del Director General. </a:t>
            </a:r>
            <a:endParaRPr sz="1000"/>
          </a:p>
          <a:p>
            <a:pPr marL="179999" marR="0" lvl="0" indent="-179999" algn="just" rtl="0">
              <a:lnSpc>
                <a:spcPct val="100000"/>
              </a:lnSpc>
              <a:spcBef>
                <a:spcPts val="1200"/>
              </a:spcBef>
              <a:spcAft>
                <a:spcPts val="0"/>
              </a:spcAft>
              <a:buClr>
                <a:srgbClr val="000000"/>
              </a:buClr>
              <a:buSzPts val="523"/>
              <a:buFont typeface="Arial"/>
              <a:buNone/>
            </a:pPr>
            <a:r>
              <a:rPr lang="es" sz="1000"/>
              <a:t>C. Orientar y dirigir la elaboración de la documentación atingente al departamento</a:t>
            </a:r>
            <a:endParaRPr sz="1000"/>
          </a:p>
          <a:p>
            <a:pPr marL="179999" marR="0" lvl="0" indent="-179999" algn="just" rtl="0">
              <a:lnSpc>
                <a:spcPct val="100000"/>
              </a:lnSpc>
              <a:spcBef>
                <a:spcPts val="1200"/>
              </a:spcBef>
              <a:spcAft>
                <a:spcPts val="0"/>
              </a:spcAft>
              <a:buClr>
                <a:srgbClr val="000000"/>
              </a:buClr>
              <a:buSzPts val="523"/>
              <a:buFont typeface="Arial"/>
              <a:buNone/>
            </a:pPr>
            <a:r>
              <a:rPr lang="es" sz="1000"/>
              <a:t>D. Proponer y elaborar el Plan Anual de Auditoría del Servicio en consonancia con los objetivos, gubernamentales, ministeriales e institucionales.</a:t>
            </a:r>
            <a:endParaRPr sz="1000"/>
          </a:p>
          <a:p>
            <a:pPr marL="179999" marR="0" lvl="0" indent="-179999" algn="just" rtl="0">
              <a:lnSpc>
                <a:spcPct val="100000"/>
              </a:lnSpc>
              <a:spcBef>
                <a:spcPts val="1200"/>
              </a:spcBef>
              <a:spcAft>
                <a:spcPts val="0"/>
              </a:spcAft>
              <a:buNone/>
            </a:pPr>
            <a:r>
              <a:rPr lang="es" sz="1000"/>
              <a:t>E. Coordinar las tareas del departamento respecto de sección auditoría interna y de la sección jurídica y su interacción transversal con los diferentes estamentos de la Institución.</a:t>
            </a:r>
            <a:endParaRPr sz="1000"/>
          </a:p>
          <a:p>
            <a:pPr marL="179999" marR="0" lvl="0" indent="-179999" algn="just" rtl="0">
              <a:lnSpc>
                <a:spcPct val="100000"/>
              </a:lnSpc>
              <a:spcBef>
                <a:spcPts val="1200"/>
              </a:spcBef>
              <a:spcAft>
                <a:spcPts val="0"/>
              </a:spcAft>
              <a:buNone/>
            </a:pPr>
            <a:r>
              <a:rPr lang="es" sz="1000"/>
              <a:t>F. Promover la actualización y modificación de los procedimientos permanentes institucionales y procedimientos de auditoría interna.</a:t>
            </a:r>
            <a:endParaRPr sz="1000"/>
          </a:p>
          <a:p>
            <a:pPr marL="269999" lvl="0" indent="-269999" algn="l" rtl="0">
              <a:lnSpc>
                <a:spcPct val="100000"/>
              </a:lnSpc>
              <a:spcBef>
                <a:spcPts val="1200"/>
              </a:spcBef>
              <a:spcAft>
                <a:spcPts val="1200"/>
              </a:spcAft>
              <a:buClr>
                <a:schemeClr val="dk1"/>
              </a:buClr>
              <a:buSzPts val="1100"/>
              <a:buFont typeface="Arial"/>
              <a:buNone/>
            </a:pPr>
            <a:r>
              <a:rPr lang="es" sz="1000"/>
              <a:t>G. Velar y fomentar la capacitación y profesionalización del recurso humano de auditoría interna. </a:t>
            </a:r>
            <a:endParaRPr sz="1000"/>
          </a:p>
        </p:txBody>
      </p:sp>
      <p:sp>
        <p:nvSpPr>
          <p:cNvPr id="171" name="Google Shape;171;p21">
            <a:hlinkClick r:id="" action="ppaction://hlinkshowjump?jump=firstslide"/>
          </p:cNvPr>
          <p:cNvSpPr/>
          <p:nvPr/>
        </p:nvSpPr>
        <p:spPr>
          <a:xfrm>
            <a:off x="7994200" y="219125"/>
            <a:ext cx="735000" cy="307800"/>
          </a:xfrm>
          <a:prstGeom prst="bevel">
            <a:avLst>
              <a:gd name="adj" fmla="val 12500"/>
            </a:avLst>
          </a:prstGeom>
          <a:solidFill>
            <a:srgbClr val="FFE599"/>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s"/>
              <a:t>inicio</a:t>
            </a:r>
            <a:endParaRPr/>
          </a:p>
        </p:txBody>
      </p:sp>
      <p:pic>
        <p:nvPicPr>
          <p:cNvPr id="172" name="Google Shape;172;p21"/>
          <p:cNvPicPr preferRelativeResize="0"/>
          <p:nvPr/>
        </p:nvPicPr>
        <p:blipFill>
          <a:blip r:embed="rId3">
            <a:alphaModFix/>
          </a:blip>
          <a:stretch>
            <a:fillRect/>
          </a:stretch>
        </p:blipFill>
        <p:spPr>
          <a:xfrm>
            <a:off x="242500" y="158125"/>
            <a:ext cx="681600" cy="679475"/>
          </a:xfrm>
          <a:prstGeom prst="rect">
            <a:avLst/>
          </a:prstGeom>
          <a:noFill/>
          <a:ln>
            <a:noFill/>
          </a:ln>
        </p:spPr>
      </p:pic>
      <p:sp>
        <p:nvSpPr>
          <p:cNvPr id="173" name="Google Shape;173;p21">
            <a:hlinkClick r:id="" action="ppaction://hlinkshowjump?jump=nextslide"/>
          </p:cNvPr>
          <p:cNvSpPr/>
          <p:nvPr/>
        </p:nvSpPr>
        <p:spPr>
          <a:xfrm>
            <a:off x="6831763" y="219125"/>
            <a:ext cx="1029600" cy="307800"/>
          </a:xfrm>
          <a:prstGeom prst="bevel">
            <a:avLst>
              <a:gd name="adj" fmla="val 12500"/>
            </a:avLst>
          </a:prstGeom>
          <a:solidFill>
            <a:schemeClr val="lt2"/>
          </a:solidFill>
          <a:ln w="9525" cap="flat" cmpd="sng">
            <a:solidFill>
              <a:schemeClr val="dk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s"/>
              <a:t>Siguiente</a:t>
            </a:r>
            <a:endParaRPr/>
          </a:p>
        </p:txBody>
      </p:sp>
      <p:cxnSp>
        <p:nvCxnSpPr>
          <p:cNvPr id="174" name="Google Shape;174;p21"/>
          <p:cNvCxnSpPr/>
          <p:nvPr/>
        </p:nvCxnSpPr>
        <p:spPr>
          <a:xfrm>
            <a:off x="3575250" y="944025"/>
            <a:ext cx="0" cy="3741900"/>
          </a:xfrm>
          <a:prstGeom prst="straightConnector1">
            <a:avLst/>
          </a:prstGeom>
          <a:noFill/>
          <a:ln w="9525" cap="flat" cmpd="sng">
            <a:solidFill>
              <a:schemeClr val="dk2"/>
            </a:solidFill>
            <a:prstDash val="solid"/>
            <a:round/>
            <a:headEnd type="none" w="med" len="med"/>
            <a:tailEnd type="none" w="med" len="med"/>
          </a:ln>
          <a:effectLst>
            <a:outerShdw blurRad="57150" dist="19050" dir="5400000" algn="bl" rotWithShape="0">
              <a:srgbClr val="000000">
                <a:alpha val="50000"/>
              </a:srgbClr>
            </a:outerShdw>
          </a:effectLst>
        </p:spPr>
      </p:cxnSp>
      <p:sp>
        <p:nvSpPr>
          <p:cNvPr id="175" name="Google Shape;175;p21"/>
          <p:cNvSpPr txBox="1"/>
          <p:nvPr/>
        </p:nvSpPr>
        <p:spPr>
          <a:xfrm>
            <a:off x="90525" y="2266825"/>
            <a:ext cx="3326100" cy="4707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None/>
            </a:pPr>
            <a:r>
              <a:rPr lang="es" sz="2100" b="1" i="1"/>
              <a:t>ECC.</a:t>
            </a:r>
            <a:endParaRPr sz="2100" b="1" i="1"/>
          </a:p>
          <a:p>
            <a:pPr marL="0" marR="0" lvl="0" indent="0" algn="ctr" rtl="0">
              <a:lnSpc>
                <a:spcPct val="100000"/>
              </a:lnSpc>
              <a:spcBef>
                <a:spcPts val="0"/>
              </a:spcBef>
              <a:spcAft>
                <a:spcPts val="0"/>
              </a:spcAft>
              <a:buNone/>
            </a:pPr>
            <a:r>
              <a:rPr lang="es" sz="2100" b="1" i="1"/>
              <a:t>Carlos Ramírez Burboa</a:t>
            </a:r>
            <a:endParaRPr sz="1900" i="1"/>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7962</Words>
  <Application>Microsoft Office PowerPoint</Application>
  <PresentationFormat>Presentación en pantalla (16:9)</PresentationFormat>
  <Paragraphs>359</Paragraphs>
  <Slides>34</Slides>
  <Notes>34</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34</vt:i4>
      </vt:variant>
    </vt:vector>
  </HeadingPairs>
  <TitlesOfParts>
    <vt:vector size="37" baseType="lpstr">
      <vt:lpstr>Roboto</vt:lpstr>
      <vt:lpstr>Arial</vt:lpstr>
      <vt:lpstr>Simple Light</vt:lpstr>
      <vt:lpstr>Presentación de PowerPoint</vt:lpstr>
      <vt:lpstr>Director General  </vt:lpstr>
      <vt:lpstr>Director General </vt:lpstr>
      <vt:lpstr>Director General </vt:lpstr>
      <vt:lpstr>Director General</vt:lpstr>
      <vt:lpstr>Subdirector </vt:lpstr>
      <vt:lpstr>Subdirector</vt:lpstr>
      <vt:lpstr>Subdirector </vt:lpstr>
      <vt:lpstr>Jefe Departamento Contraloría y asuntos Institucionales </vt:lpstr>
      <vt:lpstr>Jefe Departamento Contraloría y asuntos Institucionales </vt:lpstr>
      <vt:lpstr>Secretaria Dirección General</vt:lpstr>
      <vt:lpstr>Secretaria Dirección General</vt:lpstr>
      <vt:lpstr>Secretaria Dirección General</vt:lpstr>
      <vt:lpstr>Secretaria Dirección General</vt:lpstr>
      <vt:lpstr>Secretaria Subdirección</vt:lpstr>
      <vt:lpstr>Secretaria Subdirección: </vt:lpstr>
      <vt:lpstr>Secretaria Subdirección</vt:lpstr>
      <vt:lpstr>Secretaria Subdirección</vt:lpstr>
      <vt:lpstr>Jefe Departamento Planificación y Gestión </vt:lpstr>
      <vt:lpstr>Jefe Departamento Planificación y Gestión</vt:lpstr>
      <vt:lpstr>Jefe Departamento Planificación y Gestión</vt:lpstr>
      <vt:lpstr>Jefe Departamento Operativo Institucional </vt:lpstr>
      <vt:lpstr>Jefe Departamento Operativo Institucional</vt:lpstr>
      <vt:lpstr>Jefe Departamento Operativo Institucional</vt:lpstr>
      <vt:lpstr>Jefe Departamento Logístico</vt:lpstr>
      <vt:lpstr>Jefe Departamento Logístico</vt:lpstr>
      <vt:lpstr>Jefe Departamento Logístico: </vt:lpstr>
      <vt:lpstr>Jefe Departamento Recursos Humanos</vt:lpstr>
      <vt:lpstr>Jefe Departamento Recursos Humanos</vt:lpstr>
      <vt:lpstr>Jefe Departamento Recursos Humanos</vt:lpstr>
      <vt:lpstr>Jefe Departamento Recursos Humanos</vt:lpstr>
      <vt:lpstr>Jefe Departamento Finanzas</vt:lpstr>
      <vt:lpstr>Jefe Departamento Finanzas</vt:lpstr>
      <vt:lpstr>Jefe Departamento Finanzas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cp:lastModifiedBy>Alfredo</cp:lastModifiedBy>
  <cp:revision>4</cp:revision>
  <dcterms:modified xsi:type="dcterms:W3CDTF">2023-11-07T19:08:45Z</dcterms:modified>
</cp:coreProperties>
</file>